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9"/>
  </p:notesMasterIdLst>
  <p:sldIdLst>
    <p:sldId id="429" r:id="rId2"/>
    <p:sldId id="407" r:id="rId3"/>
    <p:sldId id="428" r:id="rId4"/>
    <p:sldId id="405" r:id="rId5"/>
    <p:sldId id="257" r:id="rId6"/>
    <p:sldId id="258" r:id="rId7"/>
    <p:sldId id="259" r:id="rId8"/>
    <p:sldId id="260" r:id="rId9"/>
    <p:sldId id="261" r:id="rId10"/>
    <p:sldId id="447" r:id="rId11"/>
    <p:sldId id="264" r:id="rId12"/>
    <p:sldId id="265" r:id="rId13"/>
    <p:sldId id="267" r:id="rId14"/>
    <p:sldId id="268" r:id="rId15"/>
    <p:sldId id="410" r:id="rId16"/>
    <p:sldId id="269" r:id="rId17"/>
    <p:sldId id="276" r:id="rId18"/>
    <p:sldId id="270" r:id="rId19"/>
    <p:sldId id="408" r:id="rId20"/>
    <p:sldId id="271" r:id="rId21"/>
    <p:sldId id="430" r:id="rId22"/>
    <p:sldId id="431" r:id="rId23"/>
    <p:sldId id="432" r:id="rId24"/>
    <p:sldId id="433" r:id="rId25"/>
    <p:sldId id="273" r:id="rId26"/>
    <p:sldId id="411" r:id="rId27"/>
    <p:sldId id="274" r:id="rId28"/>
    <p:sldId id="275" r:id="rId29"/>
    <p:sldId id="278" r:id="rId30"/>
    <p:sldId id="280" r:id="rId31"/>
    <p:sldId id="282" r:id="rId32"/>
    <p:sldId id="488" r:id="rId33"/>
    <p:sldId id="283" r:id="rId34"/>
    <p:sldId id="285" r:id="rId35"/>
    <p:sldId id="281" r:id="rId36"/>
    <p:sldId id="279" r:id="rId37"/>
    <p:sldId id="287" r:id="rId38"/>
    <p:sldId id="288" r:id="rId39"/>
    <p:sldId id="425" r:id="rId40"/>
    <p:sldId id="450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427" r:id="rId49"/>
    <p:sldId id="296" r:id="rId50"/>
    <p:sldId id="297" r:id="rId51"/>
    <p:sldId id="382" r:id="rId52"/>
    <p:sldId id="299" r:id="rId53"/>
    <p:sldId id="426" r:id="rId54"/>
    <p:sldId id="300" r:id="rId55"/>
    <p:sldId id="301" r:id="rId56"/>
    <p:sldId id="302" r:id="rId57"/>
    <p:sldId id="304" r:id="rId58"/>
    <p:sldId id="303" r:id="rId59"/>
    <p:sldId id="305" r:id="rId60"/>
    <p:sldId id="306" r:id="rId61"/>
    <p:sldId id="307" r:id="rId62"/>
    <p:sldId id="312" r:id="rId63"/>
    <p:sldId id="308" r:id="rId64"/>
    <p:sldId id="309" r:id="rId65"/>
    <p:sldId id="310" r:id="rId66"/>
    <p:sldId id="313" r:id="rId67"/>
    <p:sldId id="311" r:id="rId68"/>
    <p:sldId id="314" r:id="rId69"/>
    <p:sldId id="318" r:id="rId70"/>
    <p:sldId id="315" r:id="rId71"/>
    <p:sldId id="316" r:id="rId72"/>
    <p:sldId id="476" r:id="rId73"/>
    <p:sldId id="471" r:id="rId74"/>
    <p:sldId id="472" r:id="rId75"/>
    <p:sldId id="473" r:id="rId76"/>
    <p:sldId id="474" r:id="rId77"/>
    <p:sldId id="475" r:id="rId78"/>
    <p:sldId id="317" r:id="rId79"/>
    <p:sldId id="319" r:id="rId80"/>
    <p:sldId id="451" r:id="rId81"/>
    <p:sldId id="398" r:id="rId82"/>
    <p:sldId id="395" r:id="rId83"/>
    <p:sldId id="321" r:id="rId84"/>
    <p:sldId id="322" r:id="rId85"/>
    <p:sldId id="328" r:id="rId86"/>
    <p:sldId id="329" r:id="rId87"/>
    <p:sldId id="330" r:id="rId88"/>
    <p:sldId id="331" r:id="rId89"/>
    <p:sldId id="332" r:id="rId90"/>
    <p:sldId id="452" r:id="rId91"/>
    <p:sldId id="323" r:id="rId92"/>
    <p:sldId id="324" r:id="rId93"/>
    <p:sldId id="325" r:id="rId94"/>
    <p:sldId id="327" r:id="rId95"/>
    <p:sldId id="333" r:id="rId96"/>
    <p:sldId id="396" r:id="rId97"/>
    <p:sldId id="334" r:id="rId98"/>
    <p:sldId id="336" r:id="rId99"/>
    <p:sldId id="338" r:id="rId100"/>
    <p:sldId id="409" r:id="rId101"/>
    <p:sldId id="339" r:id="rId102"/>
    <p:sldId id="340" r:id="rId103"/>
    <p:sldId id="454" r:id="rId104"/>
    <p:sldId id="341" r:id="rId105"/>
    <p:sldId id="342" r:id="rId106"/>
    <p:sldId id="397" r:id="rId107"/>
    <p:sldId id="346" r:id="rId108"/>
    <p:sldId id="412" r:id="rId109"/>
    <p:sldId id="406" r:id="rId110"/>
    <p:sldId id="413" r:id="rId111"/>
    <p:sldId id="357" r:id="rId112"/>
    <p:sldId id="414" r:id="rId113"/>
    <p:sldId id="356" r:id="rId114"/>
    <p:sldId id="358" r:id="rId115"/>
    <p:sldId id="359" r:id="rId116"/>
    <p:sldId id="360" r:id="rId117"/>
    <p:sldId id="362" r:id="rId118"/>
    <p:sldId id="364" r:id="rId119"/>
    <p:sldId id="456" r:id="rId120"/>
    <p:sldId id="365" r:id="rId121"/>
    <p:sldId id="366" r:id="rId122"/>
    <p:sldId id="367" r:id="rId123"/>
    <p:sldId id="434" r:id="rId124"/>
    <p:sldId id="385" r:id="rId125"/>
    <p:sldId id="386" r:id="rId126"/>
    <p:sldId id="387" r:id="rId127"/>
    <p:sldId id="388" r:id="rId128"/>
    <p:sldId id="370" r:id="rId129"/>
    <p:sldId id="389" r:id="rId130"/>
    <p:sldId id="344" r:id="rId131"/>
    <p:sldId id="345" r:id="rId132"/>
    <p:sldId id="381" r:id="rId133"/>
    <p:sldId id="368" r:id="rId134"/>
    <p:sldId id="371" r:id="rId135"/>
    <p:sldId id="373" r:id="rId136"/>
    <p:sldId id="380" r:id="rId137"/>
    <p:sldId id="390" r:id="rId138"/>
    <p:sldId id="391" r:id="rId139"/>
    <p:sldId id="392" r:id="rId140"/>
    <p:sldId id="393" r:id="rId141"/>
    <p:sldId id="372" r:id="rId142"/>
    <p:sldId id="375" r:id="rId143"/>
    <p:sldId id="376" r:id="rId144"/>
    <p:sldId id="399" r:id="rId145"/>
    <p:sldId id="401" r:id="rId146"/>
    <p:sldId id="415" r:id="rId147"/>
    <p:sldId id="416" r:id="rId148"/>
    <p:sldId id="417" r:id="rId149"/>
    <p:sldId id="418" r:id="rId150"/>
    <p:sldId id="419" r:id="rId151"/>
    <p:sldId id="377" r:id="rId152"/>
    <p:sldId id="353" r:id="rId153"/>
    <p:sldId id="420" r:id="rId154"/>
    <p:sldId id="457" r:id="rId155"/>
    <p:sldId id="445" r:id="rId156"/>
    <p:sldId id="458" r:id="rId157"/>
    <p:sldId id="459" r:id="rId158"/>
    <p:sldId id="460" r:id="rId159"/>
    <p:sldId id="461" r:id="rId160"/>
    <p:sldId id="462" r:id="rId161"/>
    <p:sldId id="464" r:id="rId162"/>
    <p:sldId id="486" r:id="rId163"/>
    <p:sldId id="487" r:id="rId164"/>
    <p:sldId id="468" r:id="rId165"/>
    <p:sldId id="436" r:id="rId166"/>
    <p:sldId id="469" r:id="rId167"/>
    <p:sldId id="470" r:id="rId168"/>
    <p:sldId id="437" r:id="rId169"/>
    <p:sldId id="438" r:id="rId170"/>
    <p:sldId id="483" r:id="rId171"/>
    <p:sldId id="477" r:id="rId172"/>
    <p:sldId id="478" r:id="rId173"/>
    <p:sldId id="482" r:id="rId174"/>
    <p:sldId id="481" r:id="rId175"/>
    <p:sldId id="479" r:id="rId176"/>
    <p:sldId id="480" r:id="rId177"/>
    <p:sldId id="484" r:id="rId178"/>
    <p:sldId id="485" r:id="rId179"/>
    <p:sldId id="439" r:id="rId180"/>
    <p:sldId id="441" r:id="rId181"/>
    <p:sldId id="440" r:id="rId182"/>
    <p:sldId id="443" r:id="rId183"/>
    <p:sldId id="403" r:id="rId184"/>
    <p:sldId id="402" r:id="rId185"/>
    <p:sldId id="384" r:id="rId186"/>
    <p:sldId id="444" r:id="rId187"/>
    <p:sldId id="378" r:id="rId188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0066"/>
    <a:srgbClr val="800000"/>
    <a:srgbClr val="CC0000"/>
    <a:srgbClr val="FFFF00"/>
    <a:srgbClr val="FF0000"/>
    <a:srgbClr val="0033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188" autoAdjust="0"/>
    <p:restoredTop sz="94481" autoAdjust="0"/>
  </p:normalViewPr>
  <p:slideViewPr>
    <p:cSldViewPr>
      <p:cViewPr varScale="1">
        <p:scale>
          <a:sx n="50" d="100"/>
          <a:sy n="50" d="100"/>
        </p:scale>
        <p:origin x="94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77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175269-BB6A-4FE0-A934-AF4FD68AA46E}" type="datetimeFigureOut">
              <a:rPr lang="it-IT"/>
              <a:pPr/>
              <a:t>17/03/2021</a:t>
            </a:fld>
            <a:endParaRPr lang="it-IT"/>
          </a:p>
        </p:txBody>
      </p:sp>
      <p:sp>
        <p:nvSpPr>
          <p:cNvPr id="147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47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4258754B-B327-4004-8D8E-85718514FA0E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8838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893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3058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007170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90496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96907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60108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70033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56250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27186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24434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8360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073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82894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664350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1586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89563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42008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21564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45903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04676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204430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606415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341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12347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0705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58324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06188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79619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15515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89795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0908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4119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23278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594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059517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574416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13938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611517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761642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565973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46237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57891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0859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1453926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617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0227554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553599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544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4484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609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901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2150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4189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536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3923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582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533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699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963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974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213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75999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1370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990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5231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140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0918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61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4033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0554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2248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7449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95903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298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885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8832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41713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349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8897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9768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8077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31849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75184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6418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4941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5986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0229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4273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5159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56993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72096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2474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5969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98539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16579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063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809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4262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59192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1621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498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76513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5381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8827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27775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4013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2567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611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7921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834385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0382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0704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3442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57627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2938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59137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819931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53876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246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07236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77092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317263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708005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83437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93367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9825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10086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8253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01222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518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05613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17271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001645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102492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05685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27123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04995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24773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60699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18644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92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7D0F3-F08C-41B4-A291-F4EAF1828AF0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228629-CB34-4388-B50B-27A398AF113E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7A982A-CCBA-4335-BD14-FFEBF1FF14F9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48D7070-579A-4310-B420-BFE74C1945A3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1F35A-1903-4967-B1C2-9D0923D4C0C0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3B7D58-1E2D-47B0-8D1D-09A1AAB1BB95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89175-2BEE-41C8-AB3E-28BC22BCF4DB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3EFF5-737C-4C53-A862-AD48FD4DE8F8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04151-4BD7-4833-A2B8-187CB30E180C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AFF4B-0BB1-4B17-B9D8-4E55C9C89D4F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1B23B-4415-4FCC-874C-16C125DBCA19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245E3-9B2C-4F31-819D-D633E8078F85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CAE3FE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text styles</a:t>
            </a:r>
          </a:p>
          <a:p>
            <a:pPr lvl="1"/>
            <a:r>
              <a:rPr lang="hr-HR"/>
              <a:t>Second level</a:t>
            </a:r>
          </a:p>
          <a:p>
            <a:pPr lvl="2"/>
            <a:r>
              <a:rPr lang="hr-HR"/>
              <a:t>Third level</a:t>
            </a:r>
          </a:p>
          <a:p>
            <a:pPr lvl="3"/>
            <a:r>
              <a:rPr lang="hr-HR"/>
              <a:t>Fourth level</a:t>
            </a:r>
          </a:p>
          <a:p>
            <a:pPr lvl="4"/>
            <a:r>
              <a:rPr lang="hr-H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5ACC36D-5C0E-4CDD-9C27-23C02DAC6379}" type="slidenum">
              <a:rPr lang="hr-HR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88640"/>
            <a:ext cx="91440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48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ŽIVOT  I  DJELO</a:t>
            </a:r>
            <a:r>
              <a:rPr lang="hr-HR" sz="48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br>
              <a:rPr lang="hr-HR" sz="48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hr-HR" sz="48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Blaženog</a:t>
            </a:r>
            <a:r>
              <a:rPr lang="hr-HR" sz="48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  <a:br>
              <a:rPr lang="hr-HR" sz="48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hr-HR" sz="6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IVANA MERZA</a:t>
            </a:r>
            <a:r>
              <a:rPr lang="hr-HR" sz="4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endParaRPr lang="hr-HR" sz="48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hr-HR" sz="28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1896.-1928.</a:t>
            </a:r>
            <a:r>
              <a:rPr lang="hr-HR" sz="4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br>
              <a:rPr lang="hr-HR" sz="48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hr-H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Apostol i uzor </a:t>
            </a:r>
          </a:p>
          <a:p>
            <a:pPr algn="ctr">
              <a:defRPr/>
            </a:pPr>
            <a:r>
              <a:rPr lang="hr-H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hrvatske mladeži</a:t>
            </a:r>
          </a:p>
          <a:p>
            <a:pPr algn="ctr"/>
            <a:r>
              <a:rPr lang="hr-HR" sz="28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Prvi SVJETOVNJAK-LAIK  Crkve u Hrvata </a:t>
            </a:r>
          </a:p>
          <a:p>
            <a:pPr algn="ctr"/>
            <a:r>
              <a:rPr lang="hr-HR" sz="28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proglašen blaženim </a:t>
            </a:r>
            <a:br>
              <a:rPr lang="hr-H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Documents and Settings\Bozidar\My Documents\Merz-Prezentacija\A6-Glavna ulica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0"/>
            <a:ext cx="8277225" cy="6127750"/>
          </a:xfrm>
          <a:noFill/>
          <a:ln/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2743200" y="6172200"/>
            <a:ext cx="3524250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hr-HR" i="1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"/>
                <a:cs typeface="Arial"/>
              </a:rPr>
              <a:t>Centar  Banja Luke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0517" name="Picture 5" descr="Katedrala ZGB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0"/>
            <a:ext cx="2679700" cy="6832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0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0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ocuments and Settings\Bozidar\My Documents\Merz-Prezentacija\Z35-Drugi grob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"/>
            <a:ext cx="4419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4572000" y="3733800"/>
            <a:ext cx="45720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Prvi Ivanov grob na Mirogoju. Danas se u njemu nalaze njegovi roditelji.</a:t>
            </a:r>
            <a:endParaRPr lang="hr-HR" sz="32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Documents and Settings\Bozidar\My Documents\Merz-Prezentacija\Z41-Treci grob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152400"/>
            <a:ext cx="8458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0" y="5478463"/>
            <a:ext cx="91440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1977. g. tijelo bl. Ivana Merza preneseno je sa Mirogoja u Baziliku Srca Isusova u Zagrebu.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1379" name="Picture 3" descr="C:\Documents and Settings\Bozidar\My Documents\Merz-Prezentacija\Z31-Testa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663" y="155575"/>
            <a:ext cx="5400675" cy="6546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Documents and Settings\Bozidar\My Documents\Merz-Prezentacija\Z42-Ploca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775" y="304800"/>
            <a:ext cx="43402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4572000" y="3200400"/>
            <a:ext cx="45720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Natpis na grobu  bl. Ivana Merza koji je sam sebi sastavio prije svoje smrti.</a:t>
            </a:r>
            <a:endParaRPr lang="hr-HR" sz="32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Bozidar\My Documents\Merz-Prezentacija\Z51-Vrpca s gro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-1539875"/>
            <a:ext cx="8458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0" y="3789363"/>
            <a:ext cx="91440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Natpis na vrpci s vijenca što su ga mladi položili na grob bl. Ivana Merza, najbolje izražava što je         bl. Ivan značio za hrvatske katolike: bio je onaj koji pokazuje put k Isusu Kristu.</a:t>
            </a:r>
          </a:p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“HVALA TI, ORLE KRISTOV,</a:t>
            </a:r>
          </a:p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ŠTO SI NAM POKAZAO PUT K SUNCU!”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utoUpdateAnimBg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-674688"/>
            <a:ext cx="7772400" cy="6840538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endParaRPr lang="hr-HR" sz="3600" b="1"/>
          </a:p>
          <a:p>
            <a:pPr algn="ctr">
              <a:lnSpc>
                <a:spcPct val="90000"/>
              </a:lnSpc>
              <a:buFontTx/>
              <a:buNone/>
            </a:pPr>
            <a:endParaRPr lang="hr-HR" sz="3600" b="1"/>
          </a:p>
          <a:p>
            <a:pPr algn="ctr">
              <a:lnSpc>
                <a:spcPct val="90000"/>
              </a:lnSpc>
              <a:buFontTx/>
              <a:buNone/>
            </a:pPr>
            <a:r>
              <a:rPr lang="hr-HR" sz="3600" b="1" u="sng">
                <a:solidFill>
                  <a:srgbClr val="CC0000"/>
                </a:solidFill>
                <a:latin typeface="Arial" charset="0"/>
              </a:rPr>
              <a:t>MOLITVE-USLIŠANJA-ZAHVALE</a:t>
            </a:r>
            <a:r>
              <a:rPr lang="hr-HR" sz="3600" b="1" u="sng"/>
              <a:t> </a:t>
            </a:r>
            <a:r>
              <a:rPr lang="hr-HR" sz="3600" b="1"/>
              <a:t> </a:t>
            </a:r>
            <a:r>
              <a:rPr lang="hr-HR" sz="2800"/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hr-HR" sz="1400" b="1">
              <a:solidFill>
                <a:schemeClr val="accent2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hr-HR" sz="2800" b="1">
                <a:solidFill>
                  <a:schemeClr val="accent2"/>
                </a:solidFill>
                <a:latin typeface="Arial" charset="0"/>
              </a:rPr>
              <a:t>Nakon Ivanove smrti </a:t>
            </a:r>
            <a:r>
              <a:rPr lang="hr-HR" sz="2800" b="1">
                <a:solidFill>
                  <a:srgbClr val="CC0000"/>
                </a:solidFill>
                <a:latin typeface="Arial" charset="0"/>
              </a:rPr>
              <a:t>mnogi su mu se počeli moliti, preporučivati u zagovor</a:t>
            </a:r>
            <a:r>
              <a:rPr lang="hr-HR" sz="2800" b="1">
                <a:solidFill>
                  <a:schemeClr val="accent2"/>
                </a:solidFill>
                <a:latin typeface="Arial" charset="0"/>
              </a:rPr>
              <a:t> posjećujući njegov grob. I odmah su se počela</a:t>
            </a:r>
            <a:r>
              <a:rPr lang="hr-HR" sz="2800" b="1">
                <a:solidFill>
                  <a:srgbClr val="CC0000"/>
                </a:solidFill>
                <a:latin typeface="Arial" charset="0"/>
              </a:rPr>
              <a:t> događati uslišanja</a:t>
            </a:r>
            <a:r>
              <a:rPr lang="hr-HR" sz="2800" b="1">
                <a:solidFill>
                  <a:schemeClr val="accent2"/>
                </a:solidFill>
                <a:latin typeface="Arial" charset="0"/>
              </a:rPr>
              <a:t>. Brojne zahvalnice svjedoče o njegovom moćnom zagovoru kod Boga. </a:t>
            </a:r>
            <a:r>
              <a:rPr lang="hr-HR" sz="2800" b="1" u="sng">
                <a:solidFill>
                  <a:srgbClr val="CC0000"/>
                </a:solidFill>
                <a:latin typeface="Arial" charset="0"/>
              </a:rPr>
              <a:t>Do sada je Postulaturi prijavljeno preko 600 uslišanja.</a:t>
            </a:r>
            <a:r>
              <a:rPr lang="hr-HR" sz="2800" b="1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hr-HR" sz="2800" b="1" u="sng">
                <a:solidFill>
                  <a:schemeClr val="accent2"/>
                </a:solidFill>
                <a:latin typeface="Arial" charset="0"/>
              </a:rPr>
              <a:t>Sva su objavljena na web stranici bl. Ivana.</a:t>
            </a:r>
            <a:r>
              <a:rPr lang="hr-HR" sz="2800" b="1">
                <a:solidFill>
                  <a:schemeClr val="accent2"/>
                </a:solidFill>
                <a:latin typeface="Arial" charset="0"/>
              </a:rPr>
              <a:t> Čudo koje je prihvaćeno i odobreno u Vatikanu za njegovu beatifikaciju dogodilo se već druge godine nakon Ivanove smrti. </a:t>
            </a:r>
            <a:endParaRPr lang="it-IT" sz="2800" b="1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Bozidar\My Documents\Merz-Prezentacija\Z57-ERCEGOVIC-06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685800"/>
            <a:ext cx="4627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0" y="188913"/>
            <a:ext cx="4419600" cy="649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ANICA ERCEGOVI</a:t>
            </a: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Ć</a:t>
            </a:r>
          </a:p>
          <a:p>
            <a:pPr algn="ctr"/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iz Sunje, 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č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udesno je ozdravila još 1930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na grobu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bl. Ivana Merza od, tada neizlje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č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ive, bolesti tuberkuloze plu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ć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a. Čudo se dogodilo devetog dana devetnicu koju je Anica molila Ivanu Merzu za svoje ozdravljenje. Njezino 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č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udesno ozdravljenje 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priznato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je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u Vatikanu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kao 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č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udo u postupku proglašenja bla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ž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en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m Ivana Merza.</a:t>
            </a: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autoUpdateAnimBg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3426" name="Picture 2" descr="C:\Documents and Settings\Bozidar\My Documents\Merz-Prezentacija\Z58-ERCEGOVIC-01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50825" y="692150"/>
            <a:ext cx="4986338" cy="5302250"/>
          </a:xfrm>
          <a:noFill/>
          <a:ln/>
        </p:spPr>
      </p:pic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5508625" y="692150"/>
            <a:ext cx="338455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hr-HR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r>
              <a:rPr lang="hr-HR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Nakon čudesnog ozdravljenja Anica Ercegović poživjela je još 57 godina sve do 1987. i nikada više nije išla liječniku niti je trošila bilo kakve lijekove. Njezino čudesno ozdravljenje priznato je u Vatikanu kao čudo u postupku proglašenja blaženim Ivana Merza. </a:t>
            </a:r>
          </a:p>
          <a:p>
            <a:endParaRPr lang="it-IT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5474" name="Picture 2" descr="C:\Documents and Settings\Bozidar\My Documents\Merz-Prezentacija\Z60-MERZ5.TI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650" y="188913"/>
            <a:ext cx="7993063" cy="5251450"/>
          </a:xfrm>
          <a:noFill/>
          <a:ln/>
        </p:spPr>
      </p:pic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323850" y="5589588"/>
            <a:ext cx="84963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Učenici Osnovne škole “Dr. Ivan Merz” na svečanoj akademiji prigodom proslave 100. obljetnice rođenja     bl. Ivana Merza 16. XII. 1996. u HNK u Zagrebu.</a:t>
            </a:r>
            <a:r>
              <a:rPr lang="hr-HR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Bozidar\My Documents\Merz-Prezentacija\A8-BL kolodvo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534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5029200"/>
            <a:ext cx="91440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Bivši banjalučki željeznički kolodvor gdje je Ivanov otac službovao.</a:t>
            </a:r>
            <a:r>
              <a:rPr lang="hr-HR" sz="28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</a:p>
          <a:p>
            <a:pPr algn="ctr">
              <a:defRPr/>
            </a:pPr>
            <a:r>
              <a:rPr lang="hr-HR" sz="27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Obitelj Merz stanovala je u lijevom krilu zgrade na I. katu.</a:t>
            </a:r>
            <a:r>
              <a:rPr lang="hr-HR" sz="27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hr-HR" sz="27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Danas je ova zgrada Umjetnička galerija.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utoUpdateAnimBg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084763"/>
            <a:ext cx="7772400" cy="11525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Proces za proglašenje blaženim Ivana Merza započeo je u Zagrebu 1958. g. i svečano je dovršen u Vatikanu 2002. g. (slika gore).</a:t>
            </a:r>
            <a:endParaRPr lang="it-IT" sz="2800">
              <a:latin typeface="Arial" charset="0"/>
            </a:endParaRPr>
          </a:p>
        </p:txBody>
      </p:sp>
      <p:pic>
        <p:nvPicPr>
          <p:cNvPr id="110594" name="Picture 2" descr="C:\Documents and Settings\Bozidar\My Documents\Merz-Prezentacija\Z68-RIM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75" y="228600"/>
            <a:ext cx="73342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0" y="736600"/>
            <a:ext cx="91440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6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BEATIFIKACIJA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600" b="1">
                <a:solidFill>
                  <a:schemeClr val="accent2"/>
                </a:solidFill>
                <a:latin typeface="Verdana" pitchFamily="34" charset="0"/>
              </a:rPr>
              <a:t>22. lipnja  2003. 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600" b="1">
                <a:solidFill>
                  <a:srgbClr val="CC0000"/>
                </a:solidFill>
                <a:latin typeface="Verdana" pitchFamily="34" charset="0"/>
              </a:rPr>
              <a:t>PAPA IVAN PAVAO II.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600" b="1">
                <a:solidFill>
                  <a:schemeClr val="accent2"/>
                </a:solidFill>
                <a:latin typeface="Verdana" pitchFamily="34" charset="0"/>
              </a:rPr>
              <a:t>dolazi u Banja Luku i proglašava 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600" b="1">
                <a:solidFill>
                  <a:srgbClr val="CC0000"/>
                </a:solidFill>
                <a:latin typeface="Verdana" pitchFamily="34" charset="0"/>
              </a:rPr>
              <a:t>blaženim 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600" b="1">
                <a:solidFill>
                  <a:srgbClr val="CC0000"/>
                </a:solidFill>
                <a:latin typeface="Verdana" pitchFamily="34" charset="0"/>
              </a:rPr>
              <a:t>IVANA MERZA.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600" b="1">
                <a:solidFill>
                  <a:schemeClr val="accent2"/>
                </a:solidFill>
                <a:latin typeface="Verdana" pitchFamily="34" charset="0"/>
              </a:rPr>
              <a:t>On je prvi laik Crkve u Hrvata koji je uzdignut na oltar!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1618" name="Picture 2" descr="C:\Documents and Settings\Bozidar\My Documents\Merz-Prezentacija\Z66-KomaricaF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260350"/>
            <a:ext cx="4178300" cy="5472113"/>
          </a:xfrm>
          <a:noFill/>
          <a:ln/>
        </p:spPr>
      </p:pic>
      <p:sp>
        <p:nvSpPr>
          <p:cNvPr id="332805" name="Text Box 5"/>
          <p:cNvSpPr txBox="1">
            <a:spLocks noChangeArrowheads="1"/>
          </p:cNvSpPr>
          <p:nvPr/>
        </p:nvSpPr>
        <p:spPr bwMode="auto">
          <a:xfrm>
            <a:off x="179388" y="2205038"/>
            <a:ext cx="4392612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Banjalučki biskup FRANJO KOMARICA pozvao je Papu Ivana Pavla II. u Banja Luku da ondje proglasio blaženim Ivana Merza. Papa se rado odazvao.</a:t>
            </a:r>
            <a:endParaRPr lang="it-IT" sz="32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5" name="Picture 5" descr="C:\Documents and Settings\Tajnica\Desktop\untit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0738" y="223838"/>
            <a:ext cx="4960937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026" descr="E:\My Documents\2004\Merz\Prezentacija-dodaci\Untitled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3" y="152400"/>
            <a:ext cx="745807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Text Box 1027"/>
          <p:cNvSpPr txBox="1">
            <a:spLocks noChangeArrowheads="1"/>
          </p:cNvSpPr>
          <p:nvPr/>
        </p:nvSpPr>
        <p:spPr bwMode="auto">
          <a:xfrm>
            <a:off x="0" y="5478463"/>
            <a:ext cx="91440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Veliki jumbo-plakati po cijeloj Bosni i Hercegovini naviještali su dolazak dvojice mirotvoraca u ratom opustošenu BiH.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E:\My Documents\2004\Merz\Prezentacija-dodaci\Beat-mnostvo pozdravlja pap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853440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0" y="5057775"/>
            <a:ext cx="9144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Razdragano veliko mnoštvo vjernika pozdravlja Papu Ivana Pavla II. koji dolazi na Petrićevac u Banjoj Luci </a:t>
            </a: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Times New Roman" pitchFamily="18" charset="0"/>
              </a:rPr>
              <a:t> </a:t>
            </a: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na proglašenje blaženim Ivana Merza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E:\My Documents\2004\Merz\Prezentacija-dodaci\126-40%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228600"/>
            <a:ext cx="8610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0" y="591185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Sveti Otac započinje misu beatifikacije      bl. Ivana Merza.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autoUpdateAnimBg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E:\My Documents\2004\Merz\Prezentacija-dodaci\160-40%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7200"/>
            <a:ext cx="44132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0" y="4114800"/>
            <a:ext cx="4572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Nakon beatifikacije svečano je otkrivena slika novoga blaženika. </a:t>
            </a:r>
            <a:endParaRPr lang="it-IT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autoUpdateAnimBg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0" y="736600"/>
            <a:ext cx="91440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6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Papa Ivan Pavao II. rekao je n</a:t>
            </a:r>
            <a:r>
              <a:rPr lang="hr-HR" sz="36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a početku svete mise beatifikacije  u Banjoj Luci 22. VI. 2003.</a:t>
            </a:r>
            <a:r>
              <a:rPr lang="hr-HR" sz="36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ove riječi: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«Kristovo svjetlo blista u Ivanu Merzu… Njega vam </a:t>
            </a: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ž</a:t>
            </a: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elim dati kao  </a:t>
            </a:r>
            <a:r>
              <a:rPr lang="hr-HR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svjedoka</a:t>
            </a: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 Kristova i </a:t>
            </a:r>
            <a:r>
              <a:rPr lang="hr-HR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zaštitnika</a:t>
            </a: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, ali istodobno i </a:t>
            </a:r>
            <a:r>
              <a:rPr lang="hr-HR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suputnika</a:t>
            </a: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 na putu u vašoj povijesti...</a:t>
            </a: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On </a:t>
            </a: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ć</a:t>
            </a: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e od danas biti</a:t>
            </a: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hr-HR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uzor</a:t>
            </a:r>
            <a:r>
              <a:rPr lang="hr-HR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hr-HR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mlade</a:t>
            </a:r>
            <a:r>
              <a:rPr lang="hr-HR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ž</a:t>
            </a:r>
            <a:r>
              <a:rPr lang="hr-HR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i</a:t>
            </a: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,</a:t>
            </a: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hr-HR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primjer vjernicima</a:t>
            </a: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 </a:t>
            </a: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laicima.</a:t>
            </a: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MS Mincho" pitchFamily="49" charset="-128"/>
              </a:rPr>
              <a:t>»</a:t>
            </a:r>
            <a:endParaRPr lang="hr-HR" sz="3600" b="1">
              <a:solidFill>
                <a:srgbClr val="CC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 autoUpdateAnimBg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/>
          </p:nvPr>
        </p:nvSpPr>
        <p:spPr>
          <a:xfrm>
            <a:off x="3275856" y="404664"/>
            <a:ext cx="1939752" cy="2736304"/>
          </a:xfrm>
          <a:solidFill>
            <a:schemeClr val="tx1"/>
          </a:solidFill>
        </p:spPr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61795" name="Picture 3" descr="E:\My Documents\2004\Merz\Prezentacija-dodaci\Beat-oltarna sli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4338" y="0"/>
            <a:ext cx="3773487" cy="800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Bozidar\My Documents\Merz-Prezentacija\A9-Prvi rzr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5075" y="152400"/>
            <a:ext cx="41322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81000" y="5426075"/>
            <a:ext cx="8382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4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Ivan u prvom razredu osnovne škole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utoUpdateAnimBg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E:\My Documents\2004\Merz\Prezentacija-dodaci\1051603043_5_9_photo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0" y="190500"/>
            <a:ext cx="4318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0" y="1404938"/>
            <a:ext cx="9144000" cy="40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600">
                <a:solidFill>
                  <a:srgbClr val="0033CC"/>
                </a:solidFill>
                <a:latin typeface="Verdana" pitchFamily="34" charset="0"/>
              </a:rPr>
              <a:t>Sveti Otac rekao je u propovijedi na sv. misi beatifikacije </a:t>
            </a:r>
            <a:r>
              <a:rPr lang="hr-HR" sz="3600">
                <a:solidFill>
                  <a:srgbClr val="0033CC"/>
                </a:solidFill>
                <a:latin typeface="Verdana" pitchFamily="34" charset="0"/>
                <a:cs typeface="Arial" charset="0"/>
              </a:rPr>
              <a:t>u Banjoj Luci</a:t>
            </a:r>
            <a:endParaRPr lang="hr-HR" sz="3600">
              <a:solidFill>
                <a:srgbClr val="0033CC"/>
              </a:solidFill>
              <a:latin typeface="Verdana" pitchFamily="34" charset="0"/>
            </a:endParaRPr>
          </a:p>
          <a:p>
            <a:pPr algn="ctr"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600">
                <a:solidFill>
                  <a:srgbClr val="0033CC"/>
                </a:solidFill>
                <a:latin typeface="Verdana" pitchFamily="34" charset="0"/>
                <a:cs typeface="Arial" charset="0"/>
              </a:rPr>
              <a:t>22. VI. 2003.</a:t>
            </a:r>
            <a:r>
              <a:rPr lang="hr-HR" sz="3600">
                <a:solidFill>
                  <a:srgbClr val="0033CC"/>
                </a:solidFill>
                <a:latin typeface="Verdana" pitchFamily="34" charset="0"/>
              </a:rPr>
              <a:t> i ove riječi</a:t>
            </a:r>
            <a:r>
              <a:rPr lang="hr-HR" sz="3600">
                <a:solidFill>
                  <a:srgbClr val="0033CC"/>
                </a:solidFill>
                <a:latin typeface="Verdana" pitchFamily="34" charset="0"/>
                <a:cs typeface="Arial" charset="0"/>
              </a:rPr>
              <a:t>:</a:t>
            </a:r>
            <a:endParaRPr lang="hr-HR" sz="3600">
              <a:solidFill>
                <a:srgbClr val="0033CC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600" b="1">
                <a:solidFill>
                  <a:srgbClr val="CC0000"/>
                </a:solidFill>
                <a:latin typeface="Verdana" pitchFamily="34" charset="0"/>
                <a:cs typeface="Arial" charset="0"/>
              </a:rPr>
              <a:t>«Ime Ivana Merza za čitav jedan naraštaj mladih katolika značilo je </a:t>
            </a:r>
            <a:r>
              <a:rPr lang="hr-HR" sz="3600" b="1" u="sng">
                <a:solidFill>
                  <a:srgbClr val="CC0000"/>
                </a:solidFill>
                <a:latin typeface="Verdana" pitchFamily="34" charset="0"/>
                <a:cs typeface="Arial" charset="0"/>
              </a:rPr>
              <a:t>program života i djelovanja</a:t>
            </a:r>
            <a:r>
              <a:rPr lang="hr-HR" sz="3600" b="1">
                <a:solidFill>
                  <a:srgbClr val="CC0000"/>
                </a:solidFill>
                <a:latin typeface="Verdana" pitchFamily="34" charset="0"/>
                <a:cs typeface="Arial" charset="0"/>
              </a:rPr>
              <a:t>. Ono to mora biti i danas!»</a:t>
            </a:r>
            <a:endParaRPr lang="hr-HR" sz="3600">
              <a:solidFill>
                <a:srgbClr val="CC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2" grpId="0" autoUpdateAnimBg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E:\My Documents\2004\Merz\Prezentacija-dodaci\Beatifikaci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" y="228600"/>
            <a:ext cx="843915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0" y="591185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70 000 vjernika sudjelovalo je na beatifikaciji bl. Ivana Merza u Banjoj Luci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autoUpdateAnimBg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Text Box 2"/>
          <p:cNvSpPr txBox="1">
            <a:spLocks noChangeArrowheads="1"/>
          </p:cNvSpPr>
          <p:nvPr/>
        </p:nvSpPr>
        <p:spPr bwMode="auto">
          <a:xfrm>
            <a:off x="514350" y="381000"/>
            <a:ext cx="8115300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USPIO U ŽIVOTU:</a:t>
            </a:r>
            <a:r>
              <a:rPr lang="hr-HR" sz="40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hr-HR" sz="2600" b="1">
                <a:solidFill>
                  <a:srgbClr val="0033CC"/>
                </a:solidFill>
                <a:latin typeface="Verdana" pitchFamily="34" charset="0"/>
              </a:rPr>
              <a:t> Maturirao s odličnim uspjehom sa 17,5 godina.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hr-HR" sz="2600" b="1">
                <a:solidFill>
                  <a:srgbClr val="0033CC"/>
                </a:solidFill>
                <a:latin typeface="Verdana" pitchFamily="34" charset="0"/>
              </a:rPr>
              <a:t> Završio fakultet i doktorirao iz struke.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hr-HR" sz="2600" b="1">
                <a:solidFill>
                  <a:srgbClr val="0033CC"/>
                </a:solidFill>
                <a:latin typeface="Verdana" pitchFamily="34" charset="0"/>
              </a:rPr>
              <a:t> Naučio 10 jezika.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hr-HR" sz="2600" b="1">
                <a:solidFill>
                  <a:srgbClr val="0033CC"/>
                </a:solidFill>
                <a:latin typeface="Verdana" pitchFamily="34" charset="0"/>
              </a:rPr>
              <a:t> Osposobio se za 4 zanimanja.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hr-HR" sz="2600" b="1">
                <a:solidFill>
                  <a:srgbClr val="0033CC"/>
                </a:solidFill>
                <a:latin typeface="Verdana" pitchFamily="34" charset="0"/>
              </a:rPr>
              <a:t> Napisao preko četiri tisuće stranica raznih spisa.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hr-HR" sz="2600" b="1">
                <a:solidFill>
                  <a:srgbClr val="0033CC"/>
                </a:solidFill>
                <a:latin typeface="Verdana" pitchFamily="34" charset="0"/>
              </a:rPr>
              <a:t> Uveo Katoličku Akciju u Hrvatsku.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hr-HR" sz="2800" u="sng">
                <a:solidFill>
                  <a:srgbClr val="0033CC"/>
                </a:solidFill>
                <a:latin typeface="Verdana" pitchFamily="34" charset="0"/>
              </a:rPr>
              <a:t>I najvažnije: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hr-HR" sz="2800" b="1">
                <a:solidFill>
                  <a:srgbClr val="CC0000"/>
                </a:solidFill>
                <a:latin typeface="Verdana" pitchFamily="34" charset="0"/>
              </a:rPr>
              <a:t>Postigao uspjeh pred Bogom. Ostvario svetost života koja traje vječno, na ovom i na drugom svijetu.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4" grpId="0" autoUpdateAnimBg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09600"/>
            <a:ext cx="7918450" cy="5267325"/>
          </a:xfrm>
        </p:spPr>
        <p:txBody>
          <a:bodyPr/>
          <a:lstStyle/>
          <a:p>
            <a:pPr eaLnBrk="1" hangingPunct="1"/>
            <a:r>
              <a:rPr lang="hr-HR" sz="5400" b="1">
                <a:solidFill>
                  <a:schemeClr val="accent2"/>
                </a:solidFill>
                <a:latin typeface="Tahoma" pitchFamily="34" charset="0"/>
              </a:rPr>
              <a:t>Novo priznanje </a:t>
            </a:r>
            <a:br>
              <a:rPr lang="hr-HR" sz="5400" b="1">
                <a:solidFill>
                  <a:schemeClr val="accent2"/>
                </a:solidFill>
                <a:latin typeface="Tahoma" pitchFamily="34" charset="0"/>
              </a:rPr>
            </a:br>
            <a:r>
              <a:rPr lang="hr-HR" sz="5400" b="1">
                <a:solidFill>
                  <a:srgbClr val="CC0000"/>
                </a:solidFill>
                <a:latin typeface="Tahoma" pitchFamily="34" charset="0"/>
              </a:rPr>
              <a:t>s v e t o s t i</a:t>
            </a:r>
            <a:br>
              <a:rPr lang="hr-HR" sz="5400" b="1">
                <a:solidFill>
                  <a:schemeClr val="accent2"/>
                </a:solidFill>
                <a:latin typeface="Tahoma" pitchFamily="34" charset="0"/>
              </a:rPr>
            </a:br>
            <a:r>
              <a:rPr lang="hr-HR" sz="5400" b="1">
                <a:solidFill>
                  <a:schemeClr val="accent2"/>
                </a:solidFill>
                <a:latin typeface="Tahoma" pitchFamily="34" charset="0"/>
              </a:rPr>
              <a:t>bl. Ivana Merza</a:t>
            </a:r>
            <a:br>
              <a:rPr lang="hr-HR" sz="5400" b="1">
                <a:solidFill>
                  <a:schemeClr val="accent2"/>
                </a:solidFill>
                <a:latin typeface="Tahoma" pitchFamily="34" charset="0"/>
              </a:rPr>
            </a:br>
            <a:r>
              <a:rPr lang="hr-HR" sz="5400" b="1">
                <a:solidFill>
                  <a:schemeClr val="accent2"/>
                </a:solidFill>
                <a:latin typeface="Tahoma" pitchFamily="34" charset="0"/>
              </a:rPr>
              <a:t>2007.</a:t>
            </a:r>
            <a:endParaRPr lang="en-US" sz="5400" b="1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844675"/>
            <a:ext cx="7772400" cy="4114800"/>
          </a:xfrm>
        </p:spPr>
        <p:txBody>
          <a:bodyPr/>
          <a:lstStyle/>
          <a:p>
            <a:pPr eaLnBrk="1" hangingPunct="1"/>
            <a:endParaRPr lang="hr-HR"/>
          </a:p>
          <a:p>
            <a:pPr eaLnBrk="1" hangingPunct="1"/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/>
      <p:bldP spid="146435" grpId="1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8913"/>
            <a:ext cx="7772400" cy="64801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hr-HR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80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r-HR" sz="2800"/>
              <a:t>	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hr-HR">
              <a:latin typeface="Tahom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r-HR" sz="2800" b="1">
                <a:solidFill>
                  <a:srgbClr val="CC0000"/>
                </a:solidFill>
                <a:latin typeface="Tahoma" pitchFamily="34" charset="0"/>
              </a:rPr>
              <a:t>Papa Benedikt XVI. uvrstio je bl. Ivana među 18 najvećih svetaca Katoličke Crkve u svojoj Apostolskoj pobudnici </a:t>
            </a:r>
            <a:r>
              <a:rPr lang="hr-HR" sz="2800" b="1" i="1">
                <a:solidFill>
                  <a:srgbClr val="CC0000"/>
                </a:solidFill>
                <a:latin typeface="Tahoma" pitchFamily="34" charset="0"/>
              </a:rPr>
              <a:t>Sacramentum Caritatis</a:t>
            </a:r>
            <a:r>
              <a:rPr lang="hr-HR" sz="2800" b="1">
                <a:solidFill>
                  <a:srgbClr val="CC0000"/>
                </a:solidFill>
                <a:latin typeface="Tahoma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r-HR" sz="2800" b="1">
                <a:solidFill>
                  <a:srgbClr val="CC0000"/>
                </a:solidFill>
                <a:latin typeface="Tahoma" pitchFamily="34" charset="0"/>
              </a:rPr>
              <a:t>objavljenoj 2007.g.</a:t>
            </a:r>
            <a:endParaRPr lang="en-US" sz="2800" b="1">
              <a:solidFill>
                <a:srgbClr val="CC0000"/>
              </a:solidFill>
              <a:latin typeface="Tahoma" pitchFamily="34" charset="0"/>
            </a:endParaRPr>
          </a:p>
        </p:txBody>
      </p:sp>
      <p:pic>
        <p:nvPicPr>
          <p:cNvPr id="147460" name="Picture 4" descr="Papa Bendikt s Fil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188913"/>
            <a:ext cx="2552700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0"/>
            <a:ext cx="7772400" cy="6858000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12644" name="Picture 4" descr="Sacramentum Caritatis naslovn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8688" y="0"/>
            <a:ext cx="4748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0563" y="4724400"/>
            <a:ext cx="3957637" cy="2174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000"/>
          </a:p>
        </p:txBody>
      </p:sp>
      <p:pic>
        <p:nvPicPr>
          <p:cNvPr id="113668" name="Picture 4" descr="Sacramentum Caritatis b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0"/>
            <a:ext cx="4725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539750" y="685800"/>
            <a:ext cx="7920038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hr-HR" sz="6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BL. IVAN MERZ U UMJETNOSTI</a:t>
            </a:r>
            <a:endParaRPr lang="hr-HR" sz="600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609600" y="4495800"/>
            <a:ext cx="7924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4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SLIKE, VITRAJI, POPRSJA, RELJEFI…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autoUpdateAnimBg="0"/>
      <p:bldP spid="126979" grpId="0" autoUpdateAnimBg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23908" name="Picture 4" descr="Juguslavia beato merz ridot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88913"/>
            <a:ext cx="5446713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755650" y="5876925"/>
            <a:ext cx="70564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b="1">
                <a:solidFill>
                  <a:srgbClr val="CC0000"/>
                </a:solidFill>
                <a:latin typeface="Verdana" pitchFamily="34" charset="0"/>
              </a:rPr>
              <a:t>Službena medalja</a:t>
            </a:r>
          </a:p>
          <a:p>
            <a:pPr algn="ctr"/>
            <a:r>
              <a:rPr lang="hr-HR" b="1">
                <a:solidFill>
                  <a:srgbClr val="CC0000"/>
                </a:solidFill>
                <a:latin typeface="Verdana" pitchFamily="34" charset="0"/>
              </a:rPr>
              <a:t>Beatifikacije bl. Ivana Merza</a:t>
            </a:r>
            <a:endParaRPr lang="it-IT" b="1">
              <a:solidFill>
                <a:srgbClr val="CC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>
    <p:spli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Bozidar\My Documents\Merz-Prezentacija\A13-Realac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28600"/>
            <a:ext cx="46291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4419600"/>
            <a:ext cx="4572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Ivan gimnazijalac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utoUpdateAnimBg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Bozidar\My Documents\Merz-Prezentacija\Z53-Papa reljef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-387350"/>
            <a:ext cx="6959600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0" y="5157788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Papa Ivan Pavao II. blagoslivlje reljef     Ivana Merza u Vatikanu 1991. </a:t>
            </a:r>
          </a:p>
          <a:p>
            <a:pPr algn="ctr"/>
            <a:r>
              <a:rPr lang="hr-HR" sz="20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Izradio ga je kipar Ante Starčević (na slici prvi uz reljef).</a:t>
            </a:r>
          </a:p>
          <a:p>
            <a:pPr algn="ctr"/>
            <a:r>
              <a:rPr lang="hr-HR" sz="20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Original je u Domu hrvatskih hodočasnika u Rimu.</a:t>
            </a:r>
            <a:endParaRPr lang="hr-HR" sz="2000" b="1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 autoUpdateAnimBg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Bozidar\My Documents\Merz-Prezentacija\Z54-Reljef Starcev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331788"/>
            <a:ext cx="7342187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250825" y="5876925"/>
            <a:ext cx="8893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b="1">
                <a:solidFill>
                  <a:srgbClr val="CC0000"/>
                </a:solidFill>
                <a:latin typeface="Arial" charset="0"/>
              </a:rPr>
              <a:t>Temeljna ideja reljefa: Blaženi Ivan povezuje Hrvate s Rimom. Rijeka hodočasnika ide iz Zagreba prema Rimu.</a:t>
            </a:r>
            <a:endParaRPr lang="it-IT" b="1">
              <a:solidFill>
                <a:srgbClr val="CC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Documents and Settings\Bozidar\My Documents\Merz-Prezentacija\Z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-387350"/>
            <a:ext cx="4321175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1166813" y="3736975"/>
            <a:ext cx="333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950913" y="51054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ctrTitle" idx="4294967295"/>
          </p:nvPr>
        </p:nvSpPr>
        <p:spPr>
          <a:xfrm flipV="1">
            <a:off x="685800" y="3600450"/>
            <a:ext cx="141288" cy="1484313"/>
          </a:xfrm>
        </p:spPr>
        <p:txBody>
          <a:bodyPr/>
          <a:lstStyle/>
          <a:p>
            <a:endParaRPr lang="it-IT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250825" y="5949950"/>
            <a:ext cx="8713788" cy="107950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hr-HR" sz="2400" b="1">
                <a:solidFill>
                  <a:srgbClr val="CC0000"/>
                </a:solidFill>
                <a:latin typeface="Arial Rounded MT Bold" pitchFamily="34" charset="0"/>
              </a:rPr>
              <a:t>Poprsje  bl. I. Merza. Izradio kipar MLADEN MIKULIN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hr-HR" sz="2400" b="1">
                <a:solidFill>
                  <a:srgbClr val="CC0000"/>
                </a:solidFill>
                <a:latin typeface="Arial Rounded MT Bold" pitchFamily="34" charset="0"/>
              </a:rPr>
              <a:t>(Dvorište Bazilike Srca Isusova u Zagrebu)</a:t>
            </a:r>
            <a:endParaRPr lang="it-IT" sz="2400" b="1">
              <a:solidFill>
                <a:srgbClr val="CC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E:\My Documents\2004\Merz\Prezentacija-dodaci\Mamusa-Kapela BL-25%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0"/>
            <a:ext cx="4319587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592138" y="5948363"/>
            <a:ext cx="729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950913" y="5949950"/>
            <a:ext cx="75088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b="1">
                <a:solidFill>
                  <a:srgbClr val="CC0000"/>
                </a:solidFill>
                <a:latin typeface="Verdana" pitchFamily="34" charset="0"/>
              </a:rPr>
              <a:t>Vitraj u Biskupskoj kapeli u Banjoj Luci. </a:t>
            </a:r>
          </a:p>
          <a:p>
            <a:pPr algn="ctr"/>
            <a:r>
              <a:rPr lang="hr-HR" b="1">
                <a:solidFill>
                  <a:srgbClr val="CC0000"/>
                </a:solidFill>
                <a:latin typeface="Verdana" pitchFamily="34" charset="0"/>
              </a:rPr>
              <a:t>Izradio: umjetnik Anto Mamuša</a:t>
            </a:r>
            <a:endParaRPr lang="it-IT" b="1">
              <a:solidFill>
                <a:srgbClr val="CC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E:\My Documents\2004\Merz\Prezentacija-dodaci\Merz-Homen za internet s Home p.uze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0"/>
            <a:ext cx="45942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735013" y="6021388"/>
            <a:ext cx="7724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b="1">
                <a:solidFill>
                  <a:srgbClr val="CC0000"/>
                </a:solidFill>
                <a:latin typeface="Verdana" pitchFamily="34" charset="0"/>
              </a:rPr>
              <a:t>Izradio: slikar ZORAN HOMEN iz Križevaca</a:t>
            </a:r>
            <a:endParaRPr lang="it-IT" b="1">
              <a:solidFill>
                <a:srgbClr val="CC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Documents and Settings\Tajnica\Desktop\merz9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0"/>
            <a:ext cx="442436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395288" y="6237288"/>
            <a:ext cx="8424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b="1">
                <a:solidFill>
                  <a:srgbClr val="CC0000"/>
                </a:solidFill>
                <a:latin typeface="Tahoma" pitchFamily="34" charset="0"/>
              </a:rPr>
              <a:t>Bista bl. I. Merza: Izradio kipar Anto Brkić, Čapljina</a:t>
            </a:r>
            <a:endParaRPr lang="it-IT" b="1">
              <a:solidFill>
                <a:srgbClr val="CC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C:\Documents and Settings\Bozidar\My Documents\Merz-Prezentacija\Z6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88913"/>
            <a:ext cx="2266950" cy="645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3851275" y="3860800"/>
            <a:ext cx="50419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2800" b="1">
                <a:solidFill>
                  <a:srgbClr val="CC0000"/>
                </a:solidFill>
                <a:latin typeface="Verdana" pitchFamily="34" charset="0"/>
              </a:rPr>
              <a:t>Vitraj bl. Ivana              Hrvatska crkva           </a:t>
            </a:r>
          </a:p>
          <a:p>
            <a:pPr algn="ctr"/>
            <a:r>
              <a:rPr lang="hr-HR" sz="2800" b="1">
                <a:solidFill>
                  <a:srgbClr val="CC0000"/>
                </a:solidFill>
                <a:latin typeface="Verdana" pitchFamily="34" charset="0"/>
              </a:rPr>
              <a:t>u Hamiltonu, Kanada</a:t>
            </a:r>
            <a:endParaRPr lang="it-IT" sz="2800" b="1">
              <a:solidFill>
                <a:srgbClr val="CC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81200"/>
            <a:ext cx="3960813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hr-HR"/>
              <a:t>   </a:t>
            </a:r>
            <a:r>
              <a:rPr lang="hr-HR" b="1">
                <a:solidFill>
                  <a:srgbClr val="CC0000"/>
                </a:solidFill>
                <a:latin typeface="Verdana" pitchFamily="34" charset="0"/>
              </a:rPr>
              <a:t>Kip blaženog Ivana Merza</a:t>
            </a:r>
          </a:p>
          <a:p>
            <a:pPr algn="ctr" eaLnBrk="1" hangingPunct="1">
              <a:buFontTx/>
              <a:buNone/>
            </a:pPr>
            <a:r>
              <a:rPr lang="hr-HR" sz="2800" b="1">
                <a:solidFill>
                  <a:srgbClr val="CC0000"/>
                </a:solidFill>
                <a:latin typeface="Verdana" pitchFamily="34" charset="0"/>
              </a:rPr>
              <a:t>Izradio kipar: Slaven Miličević</a:t>
            </a:r>
          </a:p>
          <a:p>
            <a:pPr algn="ctr" eaLnBrk="1" hangingPunct="1">
              <a:buFontTx/>
              <a:buNone/>
            </a:pPr>
            <a:endParaRPr lang="hr-HR" sz="2800" b="1">
              <a:solidFill>
                <a:srgbClr val="CC0000"/>
              </a:solidFill>
              <a:latin typeface="Verdana" pitchFamily="34" charset="0"/>
            </a:endParaRPr>
          </a:p>
          <a:p>
            <a:pPr algn="ctr" eaLnBrk="1" hangingPunct="1">
              <a:buFontTx/>
              <a:buNone/>
            </a:pPr>
            <a:r>
              <a:rPr lang="hr-HR" sz="2400" b="1">
                <a:solidFill>
                  <a:schemeClr val="accent2"/>
                </a:solidFill>
                <a:latin typeface="Verdana" pitchFamily="34" charset="0"/>
              </a:rPr>
              <a:t>Original se nalazi u</a:t>
            </a:r>
          </a:p>
          <a:p>
            <a:pPr algn="ctr" eaLnBrk="1" hangingPunct="1">
              <a:buFontTx/>
              <a:buNone/>
            </a:pPr>
            <a:r>
              <a:rPr lang="hr-HR" sz="2400" b="1">
                <a:solidFill>
                  <a:schemeClr val="accent2"/>
                </a:solidFill>
                <a:latin typeface="Verdana" pitchFamily="34" charset="0"/>
              </a:rPr>
              <a:t>Župi Presv. Trojstva</a:t>
            </a:r>
          </a:p>
          <a:p>
            <a:pPr algn="ctr" eaLnBrk="1" hangingPunct="1">
              <a:buFontTx/>
              <a:buNone/>
            </a:pPr>
            <a:r>
              <a:rPr lang="hr-HR" sz="2400" b="1">
                <a:solidFill>
                  <a:schemeClr val="accent2"/>
                </a:solidFill>
                <a:latin typeface="Verdana" pitchFamily="34" charset="0"/>
              </a:rPr>
              <a:t>Zagreb-Prečko</a:t>
            </a:r>
            <a:endParaRPr lang="en-US" sz="2400" b="1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24932" name="Picture 4" descr="Kip-Milicevic-Merz-G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0"/>
            <a:ext cx="2881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34050"/>
            <a:ext cx="9144000" cy="11239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r-HR" sz="2800" b="1">
                <a:solidFill>
                  <a:srgbClr val="CC0000"/>
                </a:solidFill>
                <a:latin typeface="Arial" charset="0"/>
              </a:rPr>
              <a:t>Posljednja Večera s hrvatskim svecima i blaženicima. - Freska u Svetištu                  Predragocjene krvi u Ludbregu.</a:t>
            </a:r>
            <a:endParaRPr lang="en-US" sz="2800" b="1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125956" name="Picture 4" descr="Ludbreg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-531813"/>
            <a:ext cx="8316912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6021388"/>
            <a:ext cx="8640763" cy="83661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r-HR" sz="2800" b="1">
                <a:solidFill>
                  <a:srgbClr val="CC0000"/>
                </a:solidFill>
                <a:latin typeface="Tahoma" pitchFamily="34" charset="0"/>
              </a:rPr>
              <a:t>Bl. Alojzije Stepinac i bl. Ivan Merz uz Isusa. </a:t>
            </a:r>
            <a:r>
              <a:rPr lang="hr-HR" sz="2800">
                <a:solidFill>
                  <a:schemeClr val="accent2"/>
                </a:solidFill>
                <a:latin typeface="Tahoma" pitchFamily="34" charset="0"/>
              </a:rPr>
              <a:t>Izradio umjetnik: MARIJAN JAKUBIN</a:t>
            </a:r>
            <a:endParaRPr lang="en-US" sz="2800">
              <a:solidFill>
                <a:schemeClr val="accent2"/>
              </a:solidFill>
              <a:latin typeface="Tahoma" pitchFamily="34" charset="0"/>
            </a:endParaRPr>
          </a:p>
        </p:txBody>
      </p:sp>
      <p:pic>
        <p:nvPicPr>
          <p:cNvPr id="126980" name="Picture 4" descr="Ludbreg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0"/>
            <a:ext cx="7942262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Documents and Settings\Tajnica\Desktop\untitle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66700"/>
            <a:ext cx="34702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572000" y="4267200"/>
            <a:ext cx="4572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Ivan gimnazijalac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21388"/>
            <a:ext cx="9144000" cy="83661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r-HR" sz="2800">
                <a:latin typeface="Arial" charset="0"/>
              </a:rPr>
              <a:t>    </a:t>
            </a:r>
            <a:r>
              <a:rPr lang="hr-HR" sz="2000" b="1">
                <a:solidFill>
                  <a:schemeClr val="accent2"/>
                </a:solidFill>
                <a:latin typeface="Arial" charset="0"/>
              </a:rPr>
              <a:t>Vitraj bl. Ivana u župnoj crkvi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r-HR" sz="2000" b="1">
                <a:solidFill>
                  <a:schemeClr val="accent2"/>
                </a:solidFill>
                <a:latin typeface="Arial" charset="0"/>
              </a:rPr>
              <a:t>u Šuici, Hercegovina. Izradio: Mate Ljubičić</a:t>
            </a:r>
            <a:endParaRPr lang="en-US" sz="2000" b="1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28004" name="Picture 4" descr="Vitraj-Suica-50%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-171450"/>
            <a:ext cx="3871912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Documents and Settings\Tajnica\Desktop\11-33-Reljef-01-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6163" y="200025"/>
            <a:ext cx="4510087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684213" y="6092825"/>
            <a:ext cx="72405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b="1">
                <a:solidFill>
                  <a:srgbClr val="FF0000"/>
                </a:solidFill>
                <a:latin typeface="Verdana" pitchFamily="34" charset="0"/>
              </a:rPr>
              <a:t>Reljef bl. Ivana Merza </a:t>
            </a:r>
          </a:p>
          <a:p>
            <a:pPr algn="ctr"/>
            <a:r>
              <a:rPr lang="hr-HR" b="1">
                <a:solidFill>
                  <a:schemeClr val="accent2"/>
                </a:solidFill>
                <a:latin typeface="Verdana" pitchFamily="34" charset="0"/>
              </a:rPr>
              <a:t>Izradio: Marijan Gajšak</a:t>
            </a:r>
            <a:endParaRPr lang="it-IT" b="1">
              <a:solidFill>
                <a:schemeClr val="accent2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E:\My Documents\2004\Merz\Prezentacija-dodaci\H. Gelencir-50%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0"/>
            <a:ext cx="39846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2" name="Text Box 4"/>
          <p:cNvSpPr txBox="1">
            <a:spLocks noChangeArrowheads="1"/>
          </p:cNvSpPr>
          <p:nvPr/>
        </p:nvSpPr>
        <p:spPr bwMode="auto">
          <a:xfrm flipV="1">
            <a:off x="0" y="6022975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 algn="ctr"/>
            <a:r>
              <a:rPr lang="hr-HR" b="1">
                <a:solidFill>
                  <a:srgbClr val="FF0000"/>
                </a:solidFill>
                <a:latin typeface="Tahoma" pitchFamily="34" charset="0"/>
              </a:rPr>
              <a:t>Oltarna slika Beatifikacije </a:t>
            </a:r>
          </a:p>
          <a:p>
            <a:pPr algn="ctr"/>
            <a:r>
              <a:rPr lang="hr-HR" b="1">
                <a:solidFill>
                  <a:srgbClr val="FF0000"/>
                </a:solidFill>
                <a:latin typeface="Tahoma" pitchFamily="34" charset="0"/>
              </a:rPr>
              <a:t>Izradio: Zdenko Geklenčir, Osijek</a:t>
            </a:r>
            <a:endParaRPr lang="it-IT" b="1">
              <a:solidFill>
                <a:srgbClr val="FF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E:\My Documents\2004\Merz\Prezentacija-dodaci\Mercevo 2004 gro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228600"/>
            <a:ext cx="43418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0" y="590550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Sadašnji grob bl. Ivana Merza</a:t>
            </a:r>
          </a:p>
          <a:p>
            <a:pPr algn="ctr">
              <a:defRPr/>
            </a:pP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u Bazilici Srca Isusova u Zagrebu.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autoUpdateAnimBg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0350"/>
            <a:ext cx="7772400" cy="5835650"/>
          </a:xfrm>
        </p:spPr>
        <p:txBody>
          <a:bodyPr/>
          <a:lstStyle/>
          <a:p>
            <a:pPr algn="ctr">
              <a:buFontTx/>
              <a:buNone/>
            </a:pPr>
            <a:r>
              <a:rPr lang="hr-HR" sz="4000" b="1">
                <a:solidFill>
                  <a:srgbClr val="CC0000"/>
                </a:solidFill>
                <a:latin typeface="Verdana" pitchFamily="34" charset="0"/>
              </a:rPr>
              <a:t>    Što nam Bog poručuje preko svetačkog života blaženog Ivana Merza? Zašto ga je Crkva postavila na oltar kao uzora vjernicima?</a:t>
            </a:r>
          </a:p>
          <a:p>
            <a:pPr algn="ctr">
              <a:buFontTx/>
              <a:buNone/>
            </a:pPr>
            <a:r>
              <a:rPr lang="hr-HR" sz="4000" b="1">
                <a:solidFill>
                  <a:schemeClr val="accent2"/>
                </a:solidFill>
                <a:latin typeface="Verdana" pitchFamily="34" charset="0"/>
              </a:rPr>
              <a:t>U životu Blaženoga Ivana možemo uočiti pet poruka koje su aktualne za svakoga kršćanina:</a:t>
            </a:r>
            <a:endParaRPr lang="it-IT" sz="4000" b="1">
              <a:solidFill>
                <a:schemeClr val="accent2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>
    <p:split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E:\My Documents\2004\Merz\Prezentacija-dodaci\20030622_merz[1].jpg"/>
          <p:cNvPicPr>
            <a:picLocks noChangeAspect="1" noChangeArrowheads="1"/>
          </p:cNvPicPr>
          <p:nvPr/>
        </p:nvPicPr>
        <p:blipFill>
          <a:blip r:embed="rId3" cstate="print">
            <a:lum bright="-12000" contrast="42000"/>
          </a:blip>
          <a:srcRect/>
          <a:stretch>
            <a:fillRect/>
          </a:stretch>
        </p:blipFill>
        <p:spPr bwMode="auto">
          <a:xfrm>
            <a:off x="3348038" y="260350"/>
            <a:ext cx="240982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0" y="3573463"/>
            <a:ext cx="88931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/>
            <a:r>
              <a:rPr lang="hr-HR" b="1">
                <a:solidFill>
                  <a:schemeClr val="accent2"/>
                </a:solidFill>
                <a:latin typeface="Arial Narrow" pitchFamily="34" charset="0"/>
              </a:rPr>
              <a:t>           SLUŽBENA SLIKA BEATIFIKACIJE BL. IVANA 	</a:t>
            </a:r>
          </a:p>
          <a:p>
            <a:pPr marL="457200" indent="-457200" algn="ctr"/>
            <a:r>
              <a:rPr lang="hr-HR" b="1">
                <a:solidFill>
                  <a:schemeClr val="accent2"/>
                </a:solidFill>
                <a:latin typeface="Arial Narrow" pitchFamily="34" charset="0"/>
              </a:rPr>
              <a:t>            ilustrira nam svih pet njegovih poruka:</a:t>
            </a:r>
          </a:p>
          <a:p>
            <a:pPr marL="1371600" lvl="2" indent="-457200">
              <a:buFontTx/>
              <a:buAutoNum type="arabicPeriod"/>
            </a:pPr>
            <a:r>
              <a:rPr lang="hr-HR" sz="2800" b="1">
                <a:solidFill>
                  <a:srgbClr val="CC0000"/>
                </a:solidFill>
                <a:latin typeface="Arial Narrow" pitchFamily="34" charset="0"/>
              </a:rPr>
              <a:t>Kao laik povezuje svjetovnost i svetost</a:t>
            </a:r>
          </a:p>
          <a:p>
            <a:pPr marL="1371600" lvl="2" indent="-457200">
              <a:buFontTx/>
              <a:buAutoNum type="arabicPeriod"/>
            </a:pPr>
            <a:r>
              <a:rPr lang="hr-HR" sz="2800" b="1">
                <a:solidFill>
                  <a:srgbClr val="CC0000"/>
                </a:solidFill>
                <a:latin typeface="Arial Narrow" pitchFamily="34" charset="0"/>
              </a:rPr>
              <a:t>Katolički intelektualac povezuje znanost i vjeru</a:t>
            </a:r>
          </a:p>
          <a:p>
            <a:pPr marL="1371600" lvl="2" indent="-457200">
              <a:buFontTx/>
              <a:buAutoNum type="arabicPeriod"/>
            </a:pPr>
            <a:r>
              <a:rPr lang="hr-HR" sz="2800" b="1">
                <a:solidFill>
                  <a:srgbClr val="CC0000"/>
                </a:solidFill>
                <a:latin typeface="Arial Narrow" pitchFamily="34" charset="0"/>
              </a:rPr>
              <a:t>Povezan s Crkvom preko liturgije i Pape</a:t>
            </a:r>
          </a:p>
          <a:p>
            <a:pPr marL="1371600" lvl="2" indent="-457200">
              <a:buFontTx/>
              <a:buAutoNum type="arabicPeriod"/>
            </a:pPr>
            <a:r>
              <a:rPr lang="hr-HR" sz="2800" b="1">
                <a:solidFill>
                  <a:srgbClr val="CC0000"/>
                </a:solidFill>
                <a:latin typeface="Arial Narrow" pitchFamily="34" charset="0"/>
              </a:rPr>
              <a:t>Laički apostolat</a:t>
            </a:r>
          </a:p>
          <a:p>
            <a:pPr marL="1371600" lvl="2" indent="-457200">
              <a:buFontTx/>
              <a:buAutoNum type="arabicPeriod"/>
            </a:pPr>
            <a:r>
              <a:rPr lang="hr-HR" sz="2800" b="1">
                <a:solidFill>
                  <a:srgbClr val="CC0000"/>
                </a:solidFill>
                <a:latin typeface="Arial Narrow" pitchFamily="34" charset="0"/>
              </a:rPr>
              <a:t>Euharistija – Isusov život s Crkvom </a:t>
            </a:r>
          </a:p>
          <a:p>
            <a:pPr marL="457200" indent="-457200"/>
            <a:endParaRPr lang="it-IT" sz="2800" b="1">
              <a:solidFill>
                <a:schemeClr val="accent2"/>
              </a:solidFill>
            </a:endParaRP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827088" y="4294188"/>
            <a:ext cx="8137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/>
            <a:endParaRPr lang="it-IT" sz="2000" b="1">
              <a:solidFill>
                <a:schemeClr val="accent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1" name="Text Box 3"/>
          <p:cNvSpPr txBox="1">
            <a:spLocks noChangeArrowheads="1"/>
          </p:cNvSpPr>
          <p:nvPr/>
        </p:nvSpPr>
        <p:spPr bwMode="auto">
          <a:xfrm>
            <a:off x="0" y="5084763"/>
            <a:ext cx="91440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/>
            <a:r>
              <a:rPr lang="hr-HR" sz="2800" b="1">
                <a:solidFill>
                  <a:srgbClr val="CC0000"/>
                </a:solidFill>
                <a:latin typeface="Verdana" pitchFamily="34" charset="0"/>
              </a:rPr>
              <a:t>1. Bl. Ivan Merz bio je laik, živio je u svijetu, obavljao je  svjetovno zanimanje i ostvario je svetost života.</a:t>
            </a:r>
            <a:r>
              <a:rPr lang="hr-HR" sz="3200" b="1">
                <a:solidFill>
                  <a:srgbClr val="CC0000"/>
                </a:solidFill>
                <a:latin typeface="Verdana" pitchFamily="34" charset="0"/>
              </a:rPr>
              <a:t> </a:t>
            </a:r>
          </a:p>
          <a:p>
            <a:pPr marL="457200" indent="-457200" algn="ctr"/>
            <a:r>
              <a:rPr lang="hr-HR" b="1">
                <a:solidFill>
                  <a:schemeClr val="accent2"/>
                </a:solidFill>
                <a:latin typeface="Arial Narrow" pitchFamily="34" charset="0"/>
              </a:rPr>
              <a:t>(Svjetovno odijelo)</a:t>
            </a:r>
          </a:p>
          <a:p>
            <a:pPr marL="457200" indent="-457200"/>
            <a:r>
              <a:rPr lang="hr-HR" sz="2800" b="1">
                <a:solidFill>
                  <a:srgbClr val="CC0000"/>
                </a:solidFill>
                <a:latin typeface="Arial Narrow" pitchFamily="34" charset="0"/>
              </a:rPr>
              <a:t> </a:t>
            </a:r>
            <a:endParaRPr lang="it-IT" sz="2800" b="1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334852" name="Text Box 4"/>
          <p:cNvSpPr txBox="1">
            <a:spLocks noChangeArrowheads="1"/>
          </p:cNvSpPr>
          <p:nvPr/>
        </p:nvSpPr>
        <p:spPr bwMode="auto">
          <a:xfrm>
            <a:off x="179388" y="4294188"/>
            <a:ext cx="878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/>
            <a:endParaRPr lang="it-IT" sz="2000" b="1">
              <a:solidFill>
                <a:schemeClr val="accent2"/>
              </a:solidFill>
              <a:latin typeface="Arial Narrow" pitchFamily="34" charset="0"/>
            </a:endParaRPr>
          </a:p>
        </p:txBody>
      </p:sp>
      <p:pic>
        <p:nvPicPr>
          <p:cNvPr id="334853" name="Picture 5" descr="1-Merz-Prez-Lai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611188"/>
            <a:ext cx="4897437" cy="44243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orient="vert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4797425"/>
            <a:ext cx="8642350" cy="18716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r-HR" sz="900" b="1">
                <a:solidFill>
                  <a:srgbClr val="CC0000"/>
                </a:solidFill>
                <a:latin typeface="Arial" charset="0"/>
              </a:rPr>
              <a:t>	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r-HR" sz="2800" b="1">
                <a:solidFill>
                  <a:srgbClr val="CC0000"/>
                </a:solidFill>
                <a:latin typeface="Verdana" pitchFamily="34" charset="0"/>
              </a:rPr>
              <a:t>2. Kao katolički intelektualac s doktoratom i poznavanjem 10 jezika povezao je vjeru, kulturu i znanost.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r-HR" sz="2800" b="1">
                <a:solidFill>
                  <a:schemeClr val="accent2"/>
                </a:solidFill>
                <a:latin typeface="Arial Narrow" pitchFamily="34" charset="0"/>
              </a:rPr>
              <a:t>(Knjiga u ruci)</a:t>
            </a:r>
          </a:p>
          <a:p>
            <a:pPr>
              <a:lnSpc>
                <a:spcPct val="80000"/>
              </a:lnSpc>
            </a:pPr>
            <a:endParaRPr lang="it-IT" sz="2800">
              <a:latin typeface="Arial Narrow" pitchFamily="34" charset="0"/>
            </a:endParaRPr>
          </a:p>
        </p:txBody>
      </p:sp>
      <p:sp>
        <p:nvSpPr>
          <p:cNvPr id="336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6901" name="Picture 5" descr="2-Merz-Prez-Knji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476250"/>
            <a:ext cx="5768975" cy="400843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2636838"/>
            <a:ext cx="8713787" cy="40322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r-HR" sz="4400" b="1">
              <a:solidFill>
                <a:srgbClr val="CC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r-HR" sz="4400" b="1">
              <a:solidFill>
                <a:srgbClr val="CC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r-HR" sz="4400" b="1">
              <a:solidFill>
                <a:srgbClr val="CC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r-HR" sz="2800" b="1">
                <a:solidFill>
                  <a:srgbClr val="CC0000"/>
                </a:solidFill>
                <a:latin typeface="Verdana" pitchFamily="34" charset="0"/>
              </a:rPr>
              <a:t>3.</a:t>
            </a:r>
            <a:r>
              <a:rPr lang="hr-HR" sz="3600" b="1">
                <a:latin typeface="Verdana" pitchFamily="34" charset="0"/>
              </a:rPr>
              <a:t> </a:t>
            </a:r>
            <a:r>
              <a:rPr lang="hr-HR" sz="2800" b="1">
                <a:solidFill>
                  <a:srgbClr val="CC0000"/>
                </a:solidFill>
                <a:latin typeface="Verdana" pitchFamily="34" charset="0"/>
              </a:rPr>
              <a:t>Usko je povezan s Crkvom, njenom liturgijom i njenim pastirima. “Nikad nije obukao reverendu a bio je stup Crkvi Božjoj,” pisali su o njemu.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r-HR" sz="2800" b="1">
                <a:solidFill>
                  <a:schemeClr val="accent2"/>
                </a:solidFill>
                <a:latin typeface="Tahoma" pitchFamily="34" charset="0"/>
              </a:rPr>
              <a:t>			        </a:t>
            </a:r>
            <a:r>
              <a:rPr lang="hr-HR" sz="1800" b="1">
                <a:solidFill>
                  <a:schemeClr val="accent2"/>
                </a:solidFill>
                <a:latin typeface="Tahoma" pitchFamily="34" charset="0"/>
              </a:rPr>
              <a:t>(Tri crkve: B.Luka, Zagreb, Rim.)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2800" b="1">
              <a:latin typeface="Tahoma" pitchFamily="34" charset="0"/>
            </a:endParaRP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8949" name="Picture 5" descr="3-Merz-Prez-Crk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15888"/>
            <a:ext cx="2468563" cy="443706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276475"/>
            <a:ext cx="8207375" cy="38195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hr-HR" b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b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b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b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b="1">
              <a:solidFill>
                <a:srgbClr val="CC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b="1">
                <a:solidFill>
                  <a:srgbClr val="CC0000"/>
                </a:solidFill>
              </a:rPr>
              <a:t>4. </a:t>
            </a:r>
            <a:r>
              <a:rPr lang="hr-HR" sz="2800" b="1">
                <a:solidFill>
                  <a:srgbClr val="CC0000"/>
                </a:solidFill>
                <a:latin typeface="Verdana" pitchFamily="34" charset="0"/>
              </a:rPr>
              <a:t>Svoju vjeru je svjedočio posvuda.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sz="2800" b="1">
                <a:solidFill>
                  <a:srgbClr val="CC0000"/>
                </a:solidFill>
                <a:latin typeface="Verdana" pitchFamily="34" charset="0"/>
              </a:rPr>
              <a:t>Bio je kao veliki apostol mladeži.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sz="1800" b="1">
                <a:solidFill>
                  <a:schemeClr val="accent2"/>
                </a:solidFill>
                <a:latin typeface="Verdana" pitchFamily="34" charset="0"/>
              </a:rPr>
              <a:t>(Duh Sveti u liku bijelog goluba koji ga je vodio,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sz="1800" b="1">
                <a:solidFill>
                  <a:schemeClr val="accent2"/>
                </a:solidFill>
                <a:latin typeface="Verdana" pitchFamily="34" charset="0"/>
              </a:rPr>
              <a:t>posvećivao i učinio apostolom)</a:t>
            </a:r>
          </a:p>
          <a:p>
            <a:endParaRPr lang="it-IT" sz="1800">
              <a:latin typeface="Verdana" pitchFamily="34" charset="0"/>
            </a:endParaRPr>
          </a:p>
        </p:txBody>
      </p:sp>
      <p:sp>
        <p:nvSpPr>
          <p:cNvPr id="3409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0997" name="Picture 5" descr="4-Merz-Prez-DS-Apost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620713"/>
            <a:ext cx="4338637" cy="3860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5516563"/>
            <a:ext cx="8964612" cy="579437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hr-HR" b="1">
                <a:solidFill>
                  <a:srgbClr val="CC0000"/>
                </a:solidFill>
                <a:latin typeface="Arial" charset="0"/>
              </a:rPr>
              <a:t>Gimnazija u Banjoj Luci koju je pohađao     bl. Ivan Merz</a:t>
            </a:r>
            <a:endParaRPr lang="it-IT" b="1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322564" name="Picture 4" descr="Realka Banja Lu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333375"/>
            <a:ext cx="6697662" cy="5003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2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2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508500"/>
            <a:ext cx="8820150" cy="216058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b="1">
                <a:solidFill>
                  <a:srgbClr val="CC0000"/>
                </a:solidFill>
                <a:latin typeface="Verdana" pitchFamily="34" charset="0"/>
              </a:rPr>
              <a:t>5.</a:t>
            </a:r>
            <a:r>
              <a:rPr lang="hr-HR" b="1">
                <a:solidFill>
                  <a:srgbClr val="CC0000"/>
                </a:solidFill>
              </a:rPr>
              <a:t> </a:t>
            </a:r>
            <a:r>
              <a:rPr lang="hr-HR" b="1">
                <a:solidFill>
                  <a:srgbClr val="CC0000"/>
                </a:solidFill>
                <a:latin typeface="Verdana" pitchFamily="34" charset="0"/>
              </a:rPr>
              <a:t>Živio je Isusov život s Crkvom. Bio je veliki štovatelj Euharistije što mu je priznao i Papa Benedikt XVI.</a:t>
            </a:r>
            <a:r>
              <a:rPr lang="hr-HR" sz="3600" b="1">
                <a:solidFill>
                  <a:srgbClr val="CC0000"/>
                </a:solidFill>
                <a:latin typeface="Verdana" pitchFamily="34" charset="0"/>
              </a:rPr>
              <a:t>                                                     </a:t>
            </a:r>
            <a:r>
              <a:rPr lang="hr-HR" sz="2000" b="1">
                <a:solidFill>
                  <a:schemeClr val="accent2"/>
                </a:solidFill>
                <a:latin typeface="Verdana" pitchFamily="34" charset="0"/>
              </a:rPr>
              <a:t>(Simbol Euharistije u pozadini)</a:t>
            </a:r>
          </a:p>
          <a:p>
            <a:pPr>
              <a:buFontTx/>
              <a:buNone/>
            </a:pPr>
            <a:endParaRPr lang="it-IT" sz="2000">
              <a:latin typeface="Verdana" pitchFamily="34" charset="0"/>
            </a:endParaRPr>
          </a:p>
        </p:txBody>
      </p:sp>
      <p:sp>
        <p:nvSpPr>
          <p:cNvPr id="343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3045" name="Picture 5" descr="5-Merz-Prez-Euharisti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333375"/>
            <a:ext cx="4718050" cy="396081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602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600" b="1">
                <a:solidFill>
                  <a:srgbClr val="0033CC"/>
                </a:solidFill>
                <a:latin typeface="Verdana" pitchFamily="34" charset="0"/>
              </a:rPr>
              <a:t>Novi blaženik Ivan Merz jest dar Božji, dar Crkve i dar Svetoga Oca</a:t>
            </a:r>
          </a:p>
          <a:p>
            <a:pPr algn="ctr"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600" b="1">
                <a:solidFill>
                  <a:srgbClr val="0033CC"/>
                </a:solidFill>
                <a:latin typeface="Verdana" pitchFamily="34" charset="0"/>
              </a:rPr>
              <a:t>cijelom hrvatskom narodu.</a:t>
            </a:r>
          </a:p>
          <a:p>
            <a:pPr algn="ctr">
              <a:spcBef>
                <a:spcPct val="8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600" b="1">
                <a:solidFill>
                  <a:srgbClr val="CC0000"/>
                </a:solidFill>
                <a:latin typeface="Verdana" pitchFamily="34" charset="0"/>
              </a:rPr>
              <a:t>Taj dar i obvezuje</a:t>
            </a:r>
            <a:r>
              <a:rPr lang="hr-HR" sz="3600">
                <a:solidFill>
                  <a:srgbClr val="CC0000"/>
                </a:solidFill>
                <a:latin typeface="Verdana" pitchFamily="34" charset="0"/>
              </a:rPr>
              <a:t>. Trebamo upoznati njegov život i poruku koju nam Bog preko njega upućuje. </a:t>
            </a:r>
            <a:r>
              <a:rPr lang="hr-HR" sz="3600" b="1">
                <a:solidFill>
                  <a:srgbClr val="CC0000"/>
                </a:solidFill>
                <a:latin typeface="Verdana" pitchFamily="34" charset="0"/>
              </a:rPr>
              <a:t>Trebamo ga štovati, moliti mu se i preporučivati u svojim potrebama.</a:t>
            </a:r>
            <a:r>
              <a:rPr lang="hr-HR" sz="3600">
                <a:solidFill>
                  <a:srgbClr val="CC0000"/>
                </a:solidFill>
                <a:latin typeface="Verdana" pitchFamily="34" charset="0"/>
              </a:rPr>
              <a:t>    Time ćemo pridonositi njegovoj što skorijoj  kanonizaciji.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 autoUpdateAnimBg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Documents and Settings\Bozidar\My Documents\Merz-Prezentacija\Z67-ZAGREB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228600"/>
            <a:ext cx="845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0" y="5484813"/>
            <a:ext cx="9144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Iz Zagreba gdje je bl. Ivan apostolski djelovao i gdje se nalazi njegov grob,  svijetli njegov sveta</a:t>
            </a:r>
            <a:r>
              <a:rPr lang="hr-HR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č</a:t>
            </a:r>
            <a:r>
              <a:rPr lang="hr-HR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ki primjer, poziva na nasljedovanje i poma</a:t>
            </a:r>
            <a:r>
              <a:rPr lang="hr-HR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ž</a:t>
            </a:r>
            <a:r>
              <a:rPr lang="hr-HR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e onima koji mu se obra</a:t>
            </a:r>
            <a:r>
              <a:rPr lang="hr-HR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ć</a:t>
            </a:r>
            <a:r>
              <a:rPr lang="hr-HR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aju u zagovor.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autoUpdateAnimBg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868863"/>
            <a:ext cx="7772400" cy="1728787"/>
          </a:xfrm>
        </p:spPr>
        <p:txBody>
          <a:bodyPr/>
          <a:lstStyle/>
          <a:p>
            <a:pPr>
              <a:buFontTx/>
              <a:buNone/>
            </a:pPr>
            <a:r>
              <a:rPr lang="hr-HR" sz="2800" b="1">
                <a:solidFill>
                  <a:srgbClr val="CC0000"/>
                </a:solidFill>
                <a:latin typeface="Arial" charset="0"/>
              </a:rPr>
              <a:t>   PROJEKT  “PUT K SUNCU”  pokrenula je škola bl. Ivana Merza u Zagrebu 2009. za upoznavanje njegova lika, djela i poruke.</a:t>
            </a:r>
          </a:p>
        </p:txBody>
      </p:sp>
      <p:pic>
        <p:nvPicPr>
          <p:cNvPr id="345092" name="Picture 4" descr="putksuncu-manj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476250"/>
            <a:ext cx="7353300" cy="42481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r-Latn-CS" dirty="0"/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424862" cy="4970462"/>
          </a:xfrm>
        </p:spPr>
        <p:txBody>
          <a:bodyPr/>
          <a:lstStyle/>
          <a:p>
            <a:pPr algn="ctr">
              <a:buFontTx/>
              <a:buNone/>
            </a:pPr>
            <a:endParaRPr lang="hr-HR" b="1" dirty="0">
              <a:solidFill>
                <a:srgbClr val="FF0000"/>
              </a:solidFill>
              <a:latin typeface="Arial Rounded MT Bold" pitchFamily="34" charset="0"/>
            </a:endParaRPr>
          </a:p>
          <a:p>
            <a:pPr algn="ctr">
              <a:buFontTx/>
              <a:buNone/>
            </a:pPr>
            <a:r>
              <a:rPr lang="hr-HR" sz="8000" b="1" dirty="0">
                <a:solidFill>
                  <a:srgbClr val="FF0000"/>
                </a:solidFill>
                <a:latin typeface="Arial Rounded MT Bold" pitchFamily="34" charset="0"/>
              </a:rPr>
              <a:t>BL. IVAN MERZ </a:t>
            </a:r>
          </a:p>
          <a:p>
            <a:pPr algn="ctr">
              <a:buFontTx/>
              <a:buNone/>
            </a:pPr>
            <a:r>
              <a:rPr lang="hr-HR" sz="8000" b="1" dirty="0">
                <a:solidFill>
                  <a:srgbClr val="FF0000"/>
                </a:solidFill>
                <a:latin typeface="Arial Rounded MT Bold" pitchFamily="34" charset="0"/>
              </a:rPr>
              <a:t>NA FILIPINIMA</a:t>
            </a:r>
          </a:p>
        </p:txBody>
      </p:sp>
    </p:spTree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hr-HR" sz="2800">
                <a:solidFill>
                  <a:srgbClr val="FF0000"/>
                </a:solidFill>
                <a:latin typeface="Arial Rounded MT Bold" pitchFamily="34" charset="0"/>
              </a:rPr>
            </a:br>
            <a:br>
              <a:rPr lang="hr-HR" sz="2800">
                <a:solidFill>
                  <a:srgbClr val="FF0000"/>
                </a:solidFill>
                <a:latin typeface="Arial Rounded MT Bold" pitchFamily="34" charset="0"/>
              </a:rPr>
            </a:br>
            <a:r>
              <a:rPr lang="hr-HR" sz="2800">
                <a:solidFill>
                  <a:srgbClr val="FF0000"/>
                </a:solidFill>
                <a:latin typeface="Arial Rounded MT Bold" pitchFamily="34" charset="0"/>
              </a:rPr>
              <a:t>Štovanje bl. Ivana Merza širi se po svijetu. Došlo je </a:t>
            </a:r>
            <a:r>
              <a:rPr lang="hr-HR" sz="2800" b="1">
                <a:solidFill>
                  <a:srgbClr val="FF0000"/>
                </a:solidFill>
                <a:latin typeface="Arial Rounded MT Bold" pitchFamily="34" charset="0"/>
              </a:rPr>
              <a:t>č</a:t>
            </a:r>
            <a:r>
              <a:rPr lang="hr-HR" sz="2800">
                <a:solidFill>
                  <a:srgbClr val="FF0000"/>
                </a:solidFill>
                <a:latin typeface="Arial Rounded MT Bold" pitchFamily="34" charset="0"/>
              </a:rPr>
              <a:t>ak do Filipina gdje su ga mladi otkrili preko Interneta i za njega su se</a:t>
            </a:r>
            <a:br>
              <a:rPr lang="hr-HR" sz="2800">
                <a:solidFill>
                  <a:srgbClr val="FF0000"/>
                </a:solidFill>
                <a:latin typeface="Arial Rounded MT Bold" pitchFamily="34" charset="0"/>
              </a:rPr>
            </a:br>
            <a:r>
              <a:rPr lang="hr-HR" sz="2800">
                <a:solidFill>
                  <a:srgbClr val="FF0000"/>
                </a:solidFill>
                <a:latin typeface="Arial Rounded MT Bold" pitchFamily="34" charset="0"/>
              </a:rPr>
              <a:t>oduševili. Na slici filipinski vice-postulator bl. I. Merza, prof. Dave Ceasar dela Cruz.</a:t>
            </a:r>
            <a:r>
              <a:rPr lang="hr-HR" sz="4000"/>
              <a:t> 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81300"/>
            <a:ext cx="7772400" cy="3314700"/>
          </a:xfrm>
        </p:spPr>
        <p:txBody>
          <a:bodyPr/>
          <a:lstStyle/>
          <a:p>
            <a:endParaRPr lang="sr-Latn-CS"/>
          </a:p>
        </p:txBody>
      </p:sp>
      <p:pic>
        <p:nvPicPr>
          <p:cNvPr id="363524" name="Picture 4" descr="ft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3141663"/>
            <a:ext cx="4762500" cy="31908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760913"/>
          </a:xfrm>
        </p:spPr>
        <p:txBody>
          <a:bodyPr/>
          <a:lstStyle/>
          <a:p>
            <a:pPr>
              <a:buFontTx/>
              <a:buNone/>
            </a:pPr>
            <a:endParaRPr lang="hr-HR"/>
          </a:p>
          <a:p>
            <a:pPr>
              <a:buFontTx/>
              <a:buNone/>
            </a:pPr>
            <a:endParaRPr lang="hr-HR"/>
          </a:p>
          <a:p>
            <a:pPr>
              <a:buFontTx/>
              <a:buNone/>
            </a:pPr>
            <a:endParaRPr lang="hr-HR"/>
          </a:p>
          <a:p>
            <a:pPr>
              <a:buFontTx/>
              <a:buNone/>
            </a:pPr>
            <a:endParaRPr lang="hr-HR"/>
          </a:p>
          <a:p>
            <a:pPr>
              <a:buFontTx/>
              <a:buNone/>
            </a:pPr>
            <a:endParaRPr lang="hr-HR"/>
          </a:p>
          <a:p>
            <a:pPr>
              <a:buFontTx/>
              <a:buNone/>
            </a:pPr>
            <a:endParaRPr lang="hr-HR"/>
          </a:p>
          <a:p>
            <a:pPr algn="ctr">
              <a:buFontTx/>
              <a:buNone/>
            </a:pPr>
            <a:r>
              <a:rPr lang="hr-HR">
                <a:solidFill>
                  <a:srgbClr val="FF0000"/>
                </a:solidFill>
                <a:latin typeface="Arial Rounded MT Bold" pitchFamily="34" charset="0"/>
              </a:rPr>
              <a:t>Vice-postulator prof. Dave dela Cruz </a:t>
            </a:r>
          </a:p>
          <a:p>
            <a:pPr algn="ctr">
              <a:buFontTx/>
              <a:buNone/>
            </a:pPr>
            <a:r>
              <a:rPr lang="hr-HR">
                <a:solidFill>
                  <a:srgbClr val="FF0000"/>
                </a:solidFill>
                <a:latin typeface="Arial Rounded MT Bold" pitchFamily="34" charset="0"/>
              </a:rPr>
              <a:t>na grobu bl.Ivana Merza 2007. g.</a:t>
            </a:r>
          </a:p>
        </p:txBody>
      </p:sp>
      <p:pic>
        <p:nvPicPr>
          <p:cNvPr id="351236" name="Picture 4" descr="10_09_dave_dela_cruz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260350"/>
            <a:ext cx="3140075" cy="49688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  <p:pic>
        <p:nvPicPr>
          <p:cNvPr id="352260" name="Picture 4" descr="10_09_dave_dela_cruz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836613"/>
            <a:ext cx="7129462" cy="53530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  <p:pic>
        <p:nvPicPr>
          <p:cNvPr id="353284" name="Picture 4" descr="10_09_dave_dela_cruz1-na grob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692150"/>
            <a:ext cx="7200900" cy="540702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  <p:pic>
        <p:nvPicPr>
          <p:cNvPr id="354308" name="Picture 4" descr="100_2635-IM slika i relikvij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838" y="476250"/>
            <a:ext cx="5329237" cy="597693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Bozidar\My Documents\Merz-Prezentacija\A16-Maturant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66700"/>
            <a:ext cx="4446588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4419600"/>
            <a:ext cx="4572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Ivan ljubitelj književnosti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utoUpdateAnimBg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  <p:pic>
        <p:nvPicPr>
          <p:cNvPr id="355332" name="Picture 4" descr="100_2626-cascenje relikvi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765175"/>
            <a:ext cx="7129462" cy="53482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  <p:pic>
        <p:nvPicPr>
          <p:cNvPr id="357380" name="Picture 4" descr="Filipini-2-stipendist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981075"/>
            <a:ext cx="7345363" cy="49212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http://ivanmerz.hr/wp-content/uploads/2018/05/mERZ-PROCESIJA-fILIPINI-5-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0573"/>
            <a:ext cx="4896544" cy="699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66171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http://ivanmerz.hr/wp-content/uploads/2018/03/28783617_10215684850854228_9184813873465655296_n-300x2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26" y="629394"/>
            <a:ext cx="8148972" cy="54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75546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5654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hr-HR" sz="2800"/>
          </a:p>
          <a:p>
            <a:pPr>
              <a:lnSpc>
                <a:spcPct val="80000"/>
              </a:lnSpc>
              <a:buFontTx/>
              <a:buNone/>
            </a:pPr>
            <a:endParaRPr lang="hr-HR" sz="2800"/>
          </a:p>
          <a:p>
            <a:pPr>
              <a:lnSpc>
                <a:spcPct val="80000"/>
              </a:lnSpc>
              <a:buFontTx/>
              <a:buNone/>
            </a:pPr>
            <a:endParaRPr lang="hr-HR" sz="2800"/>
          </a:p>
          <a:p>
            <a:pPr>
              <a:lnSpc>
                <a:spcPct val="80000"/>
              </a:lnSpc>
              <a:buFontTx/>
              <a:buNone/>
            </a:pPr>
            <a:endParaRPr lang="hr-HR" sz="2800"/>
          </a:p>
          <a:p>
            <a:pPr>
              <a:lnSpc>
                <a:spcPct val="80000"/>
              </a:lnSpc>
              <a:buFontTx/>
              <a:buNone/>
            </a:pPr>
            <a:endParaRPr lang="hr-HR" sz="2800"/>
          </a:p>
          <a:p>
            <a:pPr>
              <a:lnSpc>
                <a:spcPct val="80000"/>
              </a:lnSpc>
              <a:buFontTx/>
              <a:buNone/>
            </a:pPr>
            <a:endParaRPr lang="hr-HR" sz="2800"/>
          </a:p>
          <a:p>
            <a:pPr>
              <a:lnSpc>
                <a:spcPct val="80000"/>
              </a:lnSpc>
              <a:buFontTx/>
              <a:buNone/>
            </a:pPr>
            <a:endParaRPr lang="hr-HR" sz="2800"/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sz="2000" b="1">
                <a:solidFill>
                  <a:srgbClr val="0033CC"/>
                </a:solidFill>
                <a:latin typeface="Arial" pitchFamily="34" charset="0"/>
              </a:rPr>
              <a:t>P. Jose Quilong, filipinski svećenik štovatelj bl. Ivana Merza     i duhovni pratilac hodočasnika u Bazilici Srca Isusova u Zagrebu kraj groba bl. Ivana Merza.</a:t>
            </a:r>
          </a:p>
          <a:p>
            <a:pPr>
              <a:lnSpc>
                <a:spcPct val="80000"/>
              </a:lnSpc>
              <a:buFontTx/>
              <a:buNone/>
            </a:pPr>
            <a:endParaRPr lang="hr-HR" sz="2000" b="1">
              <a:solidFill>
                <a:srgbClr val="0033CC"/>
              </a:solidFill>
              <a:latin typeface="Arial" pitchFamily="34" charset="0"/>
            </a:endParaRPr>
          </a:p>
        </p:txBody>
      </p:sp>
      <p:pic>
        <p:nvPicPr>
          <p:cNvPr id="363524" name="Picture 4" descr="Fiipinci na grobu b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260350"/>
            <a:ext cx="3465513" cy="522922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68788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hr-HR" sz="2800"/>
          </a:p>
          <a:p>
            <a:pPr>
              <a:lnSpc>
                <a:spcPct val="80000"/>
              </a:lnSpc>
            </a:pPr>
            <a:endParaRPr lang="hr-HR" sz="2800"/>
          </a:p>
          <a:p>
            <a:pPr>
              <a:lnSpc>
                <a:spcPct val="80000"/>
              </a:lnSpc>
            </a:pPr>
            <a:endParaRPr lang="hr-HR" sz="2800"/>
          </a:p>
          <a:p>
            <a:pPr>
              <a:lnSpc>
                <a:spcPct val="80000"/>
              </a:lnSpc>
            </a:pPr>
            <a:endParaRPr lang="hr-HR" sz="2800"/>
          </a:p>
          <a:p>
            <a:pPr>
              <a:lnSpc>
                <a:spcPct val="80000"/>
              </a:lnSpc>
            </a:pPr>
            <a:endParaRPr lang="hr-HR" sz="2800"/>
          </a:p>
          <a:p>
            <a:pPr>
              <a:lnSpc>
                <a:spcPct val="80000"/>
              </a:lnSpc>
            </a:pPr>
            <a:endParaRPr lang="hr-HR" sz="2800"/>
          </a:p>
          <a:p>
            <a:pPr>
              <a:lnSpc>
                <a:spcPct val="80000"/>
              </a:lnSpc>
              <a:buFontTx/>
              <a:buNone/>
            </a:pPr>
            <a:endParaRPr lang="hr-HR" sz="2400" b="1">
              <a:solidFill>
                <a:srgbClr val="FF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hr-HR" sz="2400" b="1">
              <a:solidFill>
                <a:srgbClr val="FF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hr-HR" sz="2400" b="1">
              <a:solidFill>
                <a:srgbClr val="FF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hr-HR" sz="2400" b="1">
              <a:solidFill>
                <a:srgbClr val="FF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hr-HR" sz="2400" b="1">
                <a:solidFill>
                  <a:srgbClr val="FF0000"/>
                </a:solidFill>
                <a:latin typeface="Arial" charset="0"/>
              </a:rPr>
              <a:t>    Prvo organizirano hodočašće sa Filipina na grob            bl. Ivana Merza došlo je 21. rujna 2010. g.</a:t>
            </a:r>
          </a:p>
        </p:txBody>
      </p:sp>
      <p:pic>
        <p:nvPicPr>
          <p:cNvPr id="109572" name="Picture 4" descr="Fiipinci na grobu b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88913"/>
            <a:ext cx="7564437" cy="561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557338"/>
            <a:ext cx="8820150" cy="530066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hr-HR"/>
          </a:p>
          <a:p>
            <a:pPr>
              <a:lnSpc>
                <a:spcPct val="90000"/>
              </a:lnSpc>
              <a:buFontTx/>
              <a:buNone/>
            </a:pPr>
            <a:endParaRPr lang="hr-HR"/>
          </a:p>
          <a:p>
            <a:pPr>
              <a:lnSpc>
                <a:spcPct val="90000"/>
              </a:lnSpc>
              <a:buFontTx/>
              <a:buNone/>
            </a:pPr>
            <a:endParaRPr lang="hr-HR"/>
          </a:p>
          <a:p>
            <a:pPr>
              <a:lnSpc>
                <a:spcPct val="90000"/>
              </a:lnSpc>
              <a:buFontTx/>
              <a:buNone/>
            </a:pPr>
            <a:endParaRPr lang="hr-HR"/>
          </a:p>
          <a:p>
            <a:pPr>
              <a:lnSpc>
                <a:spcPct val="90000"/>
              </a:lnSpc>
              <a:buFontTx/>
              <a:buNone/>
            </a:pPr>
            <a:endParaRPr lang="hr-HR"/>
          </a:p>
          <a:p>
            <a:pPr>
              <a:lnSpc>
                <a:spcPct val="90000"/>
              </a:lnSpc>
              <a:buFontTx/>
              <a:buNone/>
            </a:pPr>
            <a:endParaRPr lang="hr-HR"/>
          </a:p>
          <a:p>
            <a:pPr algn="ctr">
              <a:lnSpc>
                <a:spcPct val="90000"/>
              </a:lnSpc>
              <a:buFontTx/>
              <a:buNone/>
            </a:pPr>
            <a:endParaRPr lang="hr-HR" sz="2400" b="1">
              <a:latin typeface="Arial" pitchFamily="34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hr-HR" sz="2400" b="1">
              <a:latin typeface="Arial" pitchFamily="34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hr-HR" sz="2400" b="1">
                <a:solidFill>
                  <a:srgbClr val="FF0000"/>
                </a:solidFill>
                <a:latin typeface="Arial" pitchFamily="34" charset="0"/>
              </a:rPr>
              <a:t>Nakon sv. mise u Bazilici Filipinci su kod groba bl. Ivana obavili pobožnosti njemu u čast i odali čašćenje njegovim relikvijama.</a:t>
            </a:r>
          </a:p>
        </p:txBody>
      </p:sp>
      <p:pic>
        <p:nvPicPr>
          <p:cNvPr id="364548" name="Picture 4" descr="Fiipinci na grobu b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113" y="0"/>
            <a:ext cx="4095750" cy="551656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4755232"/>
          </a:xfrm>
        </p:spPr>
        <p:txBody>
          <a:bodyPr/>
          <a:lstStyle/>
          <a:p>
            <a:pPr algn="ctr">
              <a:buNone/>
            </a:pPr>
            <a:r>
              <a:rPr lang="hr-HR" sz="4800" dirty="0">
                <a:solidFill>
                  <a:srgbClr val="FF0000"/>
                </a:solidFill>
                <a:latin typeface="Arial Rounded MT Bold" pitchFamily="34" charset="0"/>
              </a:rPr>
              <a:t>BL. IVAN MERZ </a:t>
            </a:r>
          </a:p>
          <a:p>
            <a:pPr algn="ctr">
              <a:buNone/>
            </a:pPr>
            <a:r>
              <a:rPr lang="hr-HR" sz="4800" dirty="0">
                <a:solidFill>
                  <a:srgbClr val="FF0000"/>
                </a:solidFill>
                <a:latin typeface="Arial Rounded MT Bold" pitchFamily="34" charset="0"/>
              </a:rPr>
              <a:t>U RUSIJI</a:t>
            </a:r>
          </a:p>
          <a:p>
            <a:pPr algn="ctr">
              <a:buNone/>
            </a:pPr>
            <a:r>
              <a:rPr lang="hr-HR" sz="4800" dirty="0">
                <a:solidFill>
                  <a:srgbClr val="FF0000"/>
                </a:solidFill>
                <a:latin typeface="Arial Rounded MT Bold" pitchFamily="34" charset="0"/>
              </a:rPr>
              <a:t>Habarovsk, </a:t>
            </a:r>
            <a:br>
              <a:rPr lang="hr-HR" sz="4800" dirty="0">
                <a:solidFill>
                  <a:srgbClr val="FF0000"/>
                </a:solidFill>
                <a:latin typeface="Arial Rounded MT Bold" pitchFamily="34" charset="0"/>
              </a:rPr>
            </a:br>
            <a:r>
              <a:rPr lang="hr-HR" sz="4800" dirty="0">
                <a:solidFill>
                  <a:srgbClr val="FF0000"/>
                </a:solidFill>
                <a:latin typeface="Arial Rounded MT Bold" pitchFamily="34" charset="0"/>
              </a:rPr>
              <a:t>kraj Vladivostoka</a:t>
            </a:r>
          </a:p>
          <a:p>
            <a:pPr algn="ctr">
              <a:buNone/>
            </a:pPr>
            <a:r>
              <a:rPr lang="hr-HR" sz="4800" dirty="0">
                <a:solidFill>
                  <a:srgbClr val="FF0000"/>
                </a:solidFill>
                <a:latin typeface="Arial Rounded MT Bold" pitchFamily="34" charset="0"/>
              </a:rPr>
              <a:t>krajnji istok Rusije!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>
          <a:xfrm>
            <a:off x="4716463" y="549275"/>
            <a:ext cx="3741737" cy="5546725"/>
          </a:xfrm>
        </p:spPr>
        <p:txBody>
          <a:bodyPr/>
          <a:lstStyle/>
          <a:p>
            <a:pPr algn="ctr">
              <a:buFontTx/>
              <a:buNone/>
            </a:pPr>
            <a:endParaRPr lang="hr-HR">
              <a:latin typeface="Arial Rounded MT Bold" pitchFamily="34" charset="0"/>
            </a:endParaRPr>
          </a:p>
          <a:p>
            <a:pPr algn="ctr">
              <a:buFontTx/>
              <a:buNone/>
            </a:pPr>
            <a:endParaRPr lang="hr-HR">
              <a:latin typeface="Arial Rounded MT Bold" pitchFamily="34" charset="0"/>
            </a:endParaRPr>
          </a:p>
          <a:p>
            <a:pPr algn="ctr">
              <a:buFontTx/>
              <a:buNone/>
            </a:pPr>
            <a:r>
              <a:rPr lang="hr-HR" sz="4400">
                <a:solidFill>
                  <a:srgbClr val="000099"/>
                </a:solidFill>
                <a:latin typeface="Arial Rounded MT Bold" pitchFamily="34" charset="0"/>
              </a:rPr>
              <a:t>BLA</a:t>
            </a:r>
            <a:r>
              <a:rPr lang="hr-HR" sz="4400" b="1">
                <a:solidFill>
                  <a:srgbClr val="000099"/>
                </a:solidFill>
                <a:latin typeface="Arial Rounded MT Bold" pitchFamily="34" charset="0"/>
              </a:rPr>
              <a:t>Ž</a:t>
            </a:r>
            <a:r>
              <a:rPr lang="hr-HR" sz="4400">
                <a:solidFill>
                  <a:srgbClr val="000099"/>
                </a:solidFill>
                <a:latin typeface="Arial Rounded MT Bold" pitchFamily="34" charset="0"/>
              </a:rPr>
              <a:t>ENI</a:t>
            </a:r>
          </a:p>
          <a:p>
            <a:pPr algn="ctr">
              <a:buFontTx/>
              <a:buNone/>
            </a:pPr>
            <a:r>
              <a:rPr lang="hr-HR" sz="4400">
                <a:solidFill>
                  <a:srgbClr val="000099"/>
                </a:solidFill>
                <a:latin typeface="Arial Rounded MT Bold" pitchFamily="34" charset="0"/>
              </a:rPr>
              <a:t>IVAN  MERZ</a:t>
            </a:r>
          </a:p>
          <a:p>
            <a:pPr algn="ctr">
              <a:buFontTx/>
              <a:buNone/>
            </a:pPr>
            <a:endParaRPr lang="hr-HR" sz="2400">
              <a:solidFill>
                <a:srgbClr val="000099"/>
              </a:solidFill>
              <a:latin typeface="Arial Rounded MT Bold" pitchFamily="34" charset="0"/>
            </a:endParaRPr>
          </a:p>
          <a:p>
            <a:pPr algn="ctr">
              <a:buFontTx/>
              <a:buNone/>
            </a:pPr>
            <a:r>
              <a:rPr lang="hr-HR" sz="2400">
                <a:solidFill>
                  <a:srgbClr val="000099"/>
                </a:solidFill>
                <a:latin typeface="Arial Rounded MT Bold" pitchFamily="34" charset="0"/>
              </a:rPr>
              <a:t>Naslikao</a:t>
            </a:r>
          </a:p>
          <a:p>
            <a:pPr algn="ctr">
              <a:buFontTx/>
              <a:buNone/>
            </a:pPr>
            <a:r>
              <a:rPr lang="hr-HR" sz="2400">
                <a:solidFill>
                  <a:srgbClr val="000099"/>
                </a:solidFill>
                <a:latin typeface="Arial Rounded MT Bold" pitchFamily="34" charset="0"/>
              </a:rPr>
              <a:t>Vl</a:t>
            </a:r>
            <a:r>
              <a:rPr lang="hr-HR" sz="2400" b="1">
                <a:solidFill>
                  <a:srgbClr val="000099"/>
                </a:solidFill>
                <a:latin typeface="Arial Rounded MT Bold" pitchFamily="34" charset="0"/>
              </a:rPr>
              <a:t>č</a:t>
            </a:r>
            <a:r>
              <a:rPr lang="hr-HR" sz="2400">
                <a:solidFill>
                  <a:srgbClr val="000099"/>
                </a:solidFill>
                <a:latin typeface="Arial Rounded MT Bold" pitchFamily="34" charset="0"/>
              </a:rPr>
              <a:t>. Ivan Flores</a:t>
            </a:r>
          </a:p>
          <a:p>
            <a:pPr algn="ctr">
              <a:buFontTx/>
              <a:buNone/>
            </a:pPr>
            <a:r>
              <a:rPr lang="hr-HR" sz="2400" b="1">
                <a:solidFill>
                  <a:srgbClr val="000099"/>
                </a:solidFill>
                <a:latin typeface="Arial Rounded MT Bold" pitchFamily="34" charset="0"/>
              </a:rPr>
              <a:t>ž</a:t>
            </a:r>
            <a:r>
              <a:rPr lang="hr-HR" sz="2400">
                <a:solidFill>
                  <a:srgbClr val="000099"/>
                </a:solidFill>
                <a:latin typeface="Arial Rounded MT Bold" pitchFamily="34" charset="0"/>
              </a:rPr>
              <a:t>upnik</a:t>
            </a:r>
          </a:p>
          <a:p>
            <a:pPr algn="ctr">
              <a:buFontTx/>
              <a:buNone/>
            </a:pPr>
            <a:r>
              <a:rPr lang="hr-HR" sz="2400">
                <a:solidFill>
                  <a:srgbClr val="000099"/>
                </a:solidFill>
                <a:latin typeface="Arial Rounded MT Bold" pitchFamily="34" charset="0"/>
              </a:rPr>
              <a:t>u Habarovsku</a:t>
            </a:r>
          </a:p>
          <a:p>
            <a:pPr algn="ctr">
              <a:buFontTx/>
              <a:buNone/>
            </a:pPr>
            <a:r>
              <a:rPr lang="hr-HR" sz="2400">
                <a:solidFill>
                  <a:srgbClr val="000099"/>
                </a:solidFill>
                <a:latin typeface="Arial Rounded MT Bold" pitchFamily="34" charset="0"/>
              </a:rPr>
              <a:t>Isto</a:t>
            </a:r>
            <a:r>
              <a:rPr lang="hr-HR" sz="2400" b="1">
                <a:solidFill>
                  <a:srgbClr val="000099"/>
                </a:solidFill>
                <a:latin typeface="Arial Rounded MT Bold" pitchFamily="34" charset="0"/>
              </a:rPr>
              <a:t>č</a:t>
            </a:r>
            <a:r>
              <a:rPr lang="hr-HR" sz="2400">
                <a:solidFill>
                  <a:srgbClr val="000099"/>
                </a:solidFill>
                <a:latin typeface="Arial Rounded MT Bold" pitchFamily="34" charset="0"/>
              </a:rPr>
              <a:t>na Rusija</a:t>
            </a:r>
          </a:p>
          <a:p>
            <a:pPr>
              <a:buFontTx/>
              <a:buNone/>
            </a:pPr>
            <a:endParaRPr lang="hr-HR">
              <a:solidFill>
                <a:srgbClr val="000099"/>
              </a:solidFill>
            </a:endParaRPr>
          </a:p>
        </p:txBody>
      </p:sp>
      <p:pic>
        <p:nvPicPr>
          <p:cNvPr id="110596" name="Picture 3" descr="Иван Мерц 10-05-13 015 (2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63" y="260350"/>
            <a:ext cx="4103687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6156325" y="260350"/>
            <a:ext cx="2808288" cy="5976938"/>
          </a:xfrm>
        </p:spPr>
        <p:txBody>
          <a:bodyPr/>
          <a:lstStyle/>
          <a:p>
            <a:r>
              <a:rPr lang="hr-HR" sz="3200">
                <a:solidFill>
                  <a:srgbClr val="000099"/>
                </a:solidFill>
                <a:latin typeface="Arial Rounded MT Bold" pitchFamily="34" charset="0"/>
              </a:rPr>
              <a:t>Vl</a:t>
            </a:r>
            <a:r>
              <a:rPr lang="hr-HR" sz="3200" b="1">
                <a:solidFill>
                  <a:srgbClr val="000099"/>
                </a:solidFill>
                <a:latin typeface="Arial Rounded MT Bold" pitchFamily="34" charset="0"/>
              </a:rPr>
              <a:t>č</a:t>
            </a:r>
            <a:r>
              <a:rPr lang="hr-HR" sz="3200">
                <a:solidFill>
                  <a:srgbClr val="000099"/>
                </a:solidFill>
                <a:latin typeface="Arial Rounded MT Bold" pitchFamily="34" charset="0"/>
              </a:rPr>
              <a:t>. Ivan Flores blagoslivlje sliku bl. Ivana Merza koja je postavljena          u crkvi                  na javno štovanje</a:t>
            </a:r>
            <a:r>
              <a:rPr lang="hr-HR" sz="3200">
                <a:latin typeface="Arial Rounded MT Bold" pitchFamily="34" charset="0"/>
              </a:rPr>
              <a:t>.</a:t>
            </a:r>
            <a:endParaRPr lang="hr-HR" sz="3200"/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>
          <a:xfrm>
            <a:off x="250825" y="4868863"/>
            <a:ext cx="6408738" cy="2232025"/>
          </a:xfrm>
        </p:spPr>
        <p:txBody>
          <a:bodyPr/>
          <a:lstStyle/>
          <a:p>
            <a:pPr algn="ctr">
              <a:buFontTx/>
              <a:buNone/>
            </a:pPr>
            <a:r>
              <a:rPr lang="hr-HR"/>
              <a:t>	</a:t>
            </a:r>
          </a:p>
          <a:p>
            <a:pPr algn="ctr">
              <a:buFontTx/>
              <a:buNone/>
            </a:pPr>
            <a:r>
              <a:rPr lang="hr-HR" sz="2800">
                <a:solidFill>
                  <a:srgbClr val="000099"/>
                </a:solidFill>
                <a:latin typeface="Arial Rounded MT Bold" pitchFamily="34" charset="0"/>
              </a:rPr>
              <a:t>U slici su ugra</a:t>
            </a:r>
            <a:r>
              <a:rPr lang="hr-HR" sz="2800" b="1">
                <a:solidFill>
                  <a:srgbClr val="000099"/>
                </a:solidFill>
                <a:latin typeface="Arial Rounded MT Bold" pitchFamily="34" charset="0"/>
              </a:rPr>
              <a:t>đ</a:t>
            </a:r>
            <a:r>
              <a:rPr lang="hr-HR" sz="2800">
                <a:solidFill>
                  <a:srgbClr val="000099"/>
                </a:solidFill>
                <a:latin typeface="Arial Rounded MT Bold" pitchFamily="34" charset="0"/>
              </a:rPr>
              <a:t>ene i relikvije          bl. Ivana (desno dolje). </a:t>
            </a:r>
          </a:p>
          <a:p>
            <a:pPr algn="ctr">
              <a:buFontTx/>
              <a:buNone/>
            </a:pPr>
            <a:r>
              <a:rPr lang="hr-HR">
                <a:latin typeface="Arial Rounded MT Bold" pitchFamily="34" charset="0"/>
              </a:rPr>
              <a:t>	</a:t>
            </a:r>
          </a:p>
        </p:txBody>
      </p:sp>
      <p:pic>
        <p:nvPicPr>
          <p:cNvPr id="111620" name="Picture 4" descr="Blagoslov slike bl.I.Merza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586898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Bozidar\My Documents\Merz-Prezentacija\A25-S razred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228600"/>
            <a:ext cx="8153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81000" y="5667375"/>
            <a:ext cx="838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36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Ivan (prvi red drugi zdesna) s kolegama maturantima 1914.g.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utoUpdateAnimBg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4755232"/>
          </a:xfrm>
        </p:spPr>
        <p:txBody>
          <a:bodyPr/>
          <a:lstStyle/>
          <a:p>
            <a:pPr marL="0" indent="0" algn="ctr">
              <a:buNone/>
            </a:pPr>
            <a:r>
              <a:rPr lang="hr-HR" sz="4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DOM  </a:t>
            </a:r>
          </a:p>
          <a:p>
            <a:pPr marL="0" indent="0" algn="ctr">
              <a:buNone/>
            </a:pPr>
            <a:r>
              <a:rPr lang="hr-HR" sz="4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HRVATSKIH  </a:t>
            </a:r>
          </a:p>
          <a:p>
            <a:pPr marL="0" indent="0" algn="ctr">
              <a:buNone/>
            </a:pPr>
            <a:r>
              <a:rPr lang="hr-HR" sz="4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HODO</a:t>
            </a:r>
            <a:r>
              <a:rPr lang="hr-HR" sz="5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Č</a:t>
            </a:r>
            <a:r>
              <a:rPr lang="hr-HR" sz="4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ASNIKA</a:t>
            </a:r>
          </a:p>
          <a:p>
            <a:pPr marL="0" indent="0" algn="ctr">
              <a:buNone/>
            </a:pPr>
            <a:r>
              <a:rPr lang="hr-HR" sz="4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„BLA</a:t>
            </a:r>
            <a:r>
              <a:rPr lang="hr-HR" sz="5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Ž</a:t>
            </a:r>
            <a:r>
              <a:rPr lang="hr-HR" sz="4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ENI  IVAN  MERZ”</a:t>
            </a:r>
          </a:p>
          <a:p>
            <a:pPr marL="0" indent="0" algn="ctr">
              <a:buNone/>
            </a:pPr>
            <a:r>
              <a:rPr lang="hr-HR" sz="4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 I M</a:t>
            </a:r>
          </a:p>
        </p:txBody>
      </p:sp>
    </p:spTree>
    <p:extLst>
      <p:ext uri="{BB962C8B-B14F-4D97-AF65-F5344CB8AC3E}">
        <p14:creationId xmlns:p14="http://schemas.microsoft.com/office/powerpoint/2010/main" val="284307442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2514600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b="1">
                <a:solidFill>
                  <a:srgbClr val="339933"/>
                </a:solidFill>
                <a:latin typeface="Arial" charset="0"/>
              </a:rPr>
              <a:t>   </a:t>
            </a:r>
            <a:r>
              <a:rPr lang="hr-HR" b="1">
                <a:solidFill>
                  <a:srgbClr val="008000"/>
                </a:solidFill>
                <a:latin typeface="Arial" charset="0"/>
              </a:rPr>
              <a:t>Dom ima tri zgrade. Ovo je prvi, ulični dio kroz koji se ulazi u dvorišni dio i u vrt.</a:t>
            </a:r>
          </a:p>
        </p:txBody>
      </p:sp>
      <p:pic>
        <p:nvPicPr>
          <p:cNvPr id="28676" name="Picture 4" descr="F:\Domus Croata\DC-Prezentacija-slike\Dom s ulic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9963" y="152400"/>
            <a:ext cx="563403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457143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172200"/>
            <a:ext cx="9144000" cy="533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r-HR" sz="2000">
                <a:solidFill>
                  <a:srgbClr val="0037A4"/>
                </a:solidFill>
                <a:latin typeface="Arial" charset="0"/>
              </a:rPr>
              <a:t>   </a:t>
            </a:r>
            <a:r>
              <a:rPr lang="hr-HR" sz="2000" b="1">
                <a:solidFill>
                  <a:srgbClr val="0037A4"/>
                </a:solidFill>
                <a:latin typeface="Arial" charset="0"/>
              </a:rPr>
              <a:t>Iz recepcije ulazimo u dvorište. Tu nas iznenađuje pogled na pravu veličinu Doma i njegova prostora. </a:t>
            </a:r>
            <a:endParaRPr lang="hr-HR" sz="2000">
              <a:solidFill>
                <a:srgbClr val="990000"/>
              </a:solidFill>
              <a:latin typeface="Arial" charset="0"/>
            </a:endParaRPr>
          </a:p>
        </p:txBody>
      </p:sp>
      <p:pic>
        <p:nvPicPr>
          <p:cNvPr id="31748" name="Picture 4" descr="F:\Domus Croata\DC-Prezentacija-slike\Dom iz dvorista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088273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  <p:pic>
        <p:nvPicPr>
          <p:cNvPr id="33796" name="Picture 4" descr="F:\Domus Croata\DC-Prezentacija-slike\Vila iz dvorista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3375"/>
            <a:ext cx="8351837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458424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r-Latn-CS"/>
          </a:p>
        </p:txBody>
      </p:sp>
      <p:pic>
        <p:nvPicPr>
          <p:cNvPr id="48131" name="Content Placeholder 3" descr="DC-Recepcija za Boz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476250"/>
            <a:ext cx="8712200" cy="5546725"/>
          </a:xfrm>
        </p:spPr>
      </p:pic>
    </p:spTree>
    <p:extLst>
      <p:ext uri="{BB962C8B-B14F-4D97-AF65-F5344CB8AC3E}">
        <p14:creationId xmlns:p14="http://schemas.microsoft.com/office/powerpoint/2010/main" val="152727926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r-Latn-CS"/>
          </a:p>
        </p:txBody>
      </p:sp>
      <p:pic>
        <p:nvPicPr>
          <p:cNvPr id="65539" name="Content Placeholder 3" descr="Esslingen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8561388" cy="5508625"/>
          </a:xfrm>
        </p:spPr>
      </p:pic>
    </p:spTree>
    <p:extLst>
      <p:ext uri="{BB962C8B-B14F-4D97-AF65-F5344CB8AC3E}">
        <p14:creationId xmlns:p14="http://schemas.microsoft.com/office/powerpoint/2010/main" val="256652831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r-Latn-CS"/>
          </a:p>
        </p:txBody>
      </p:sp>
      <p:pic>
        <p:nvPicPr>
          <p:cNvPr id="56323" name="Content Placeholder 3" descr="DC-Kapela-Hodocasnici unut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28663"/>
            <a:ext cx="9144000" cy="5292725"/>
          </a:xfrm>
        </p:spPr>
      </p:pic>
    </p:spTree>
    <p:extLst>
      <p:ext uri="{BB962C8B-B14F-4D97-AF65-F5344CB8AC3E}">
        <p14:creationId xmlns:p14="http://schemas.microsoft.com/office/powerpoint/2010/main" val="201290727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it-IT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589588"/>
            <a:ext cx="9144000" cy="1268412"/>
          </a:xfrm>
        </p:spPr>
        <p:txBody>
          <a:bodyPr/>
          <a:lstStyle/>
          <a:p>
            <a:pPr eaLnBrk="1" hangingPunct="1"/>
            <a:endParaRPr lang="hr-HR" sz="2000" dirty="0">
              <a:solidFill>
                <a:srgbClr val="FF3300"/>
              </a:solidFill>
            </a:endParaRPr>
          </a:p>
          <a:p>
            <a:pPr eaLnBrk="1" hangingPunct="1"/>
            <a:endParaRPr lang="hr-HR" sz="2000" dirty="0"/>
          </a:p>
        </p:txBody>
      </p:sp>
      <p:pic>
        <p:nvPicPr>
          <p:cNvPr id="109572" name="Picture 4" descr="F:\Domus Croata\DC-Prezentacija-slike\Mladi u Dom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48680"/>
            <a:ext cx="7961313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966264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8640"/>
            <a:ext cx="7990656" cy="6669360"/>
          </a:xfrm>
        </p:spPr>
        <p:txBody>
          <a:bodyPr/>
          <a:lstStyle/>
          <a:p>
            <a:r>
              <a:rPr lang="hr-HR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VOLONTIRANJE</a:t>
            </a:r>
          </a:p>
          <a:p>
            <a:r>
              <a:rPr lang="hr-HR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HRVATSKOM DOMU </a:t>
            </a:r>
          </a:p>
          <a:p>
            <a:r>
              <a:rPr lang="hr-HR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RIMU</a:t>
            </a:r>
          </a:p>
          <a:p>
            <a:r>
              <a:rPr lang="hr-HR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JEDAN MJESEC I DALJE</a:t>
            </a: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U iznimnim slučajevima može i manje.</a:t>
            </a:r>
          </a:p>
          <a:p>
            <a:r>
              <a:rPr lang="hr-HR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Zainteresirani neka se jave na adresu:</a:t>
            </a:r>
          </a:p>
          <a:p>
            <a:r>
              <a:rPr lang="hr-HR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POSTULATURA IVANA MERZA</a:t>
            </a:r>
          </a:p>
          <a:p>
            <a:r>
              <a:rPr lang="hr-HR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Zagreb, Palmotićeva 33</a:t>
            </a:r>
          </a:p>
          <a:p>
            <a:r>
              <a:rPr lang="hr-HR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postulatura@ivanmerz.hr</a:t>
            </a:r>
          </a:p>
        </p:txBody>
      </p:sp>
    </p:spTree>
    <p:extLst>
      <p:ext uri="{BB962C8B-B14F-4D97-AF65-F5344CB8AC3E}">
        <p14:creationId xmlns:p14="http://schemas.microsoft.com/office/powerpoint/2010/main" val="335135920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olo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8352928" cy="2016223"/>
          </a:xfrm>
        </p:spPr>
        <p:txBody>
          <a:bodyPr/>
          <a:lstStyle/>
          <a:p>
            <a:r>
              <a:rPr lang="hr-HR" sz="4000" b="1" dirty="0">
                <a:solidFill>
                  <a:srgbClr val="C00000"/>
                </a:solidFill>
                <a:latin typeface="Arial Rounded MT Bold" pitchFamily="34" charset="0"/>
              </a:rPr>
              <a:t>SABRANA  DJELA </a:t>
            </a:r>
            <a:br>
              <a:rPr lang="hr-HR" sz="4000" b="1" dirty="0">
                <a:solidFill>
                  <a:srgbClr val="C00000"/>
                </a:solidFill>
                <a:latin typeface="Arial Rounded MT Bold" pitchFamily="34" charset="0"/>
              </a:rPr>
            </a:br>
            <a:r>
              <a:rPr lang="hr-HR" sz="4000" b="1" dirty="0">
                <a:solidFill>
                  <a:srgbClr val="C00000"/>
                </a:solidFill>
                <a:latin typeface="Arial Rounded MT Bold" pitchFamily="34" charset="0"/>
              </a:rPr>
              <a:t>IVANA MERZA </a:t>
            </a:r>
            <a:br>
              <a:rPr lang="hr-HR" sz="3200" b="1" dirty="0">
                <a:solidFill>
                  <a:srgbClr val="C00000"/>
                </a:solidFill>
                <a:latin typeface="Arial Rounded MT Bold" pitchFamily="34" charset="0"/>
              </a:rPr>
            </a:br>
            <a:endParaRPr lang="it-IT" sz="2400" b="1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026" name="Picture 2" descr="C:\Users\Bozidar\Documents\2018-10-12\MERZ\SABRANA DJELA BL.IVAN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76872"/>
            <a:ext cx="7298442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Bozidar\My Documents\Merz-Prezentacija\A17-Maturant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66700"/>
            <a:ext cx="4165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0" y="4419600"/>
            <a:ext cx="4572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Ivan maturant 1914. 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utoUpdateAnimBg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abrana-djela-IM-Dnevnik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113667" name="Content Placeholder 2"/>
          <p:cNvSpPr>
            <a:spLocks noGrp="1"/>
          </p:cNvSpPr>
          <p:nvPr>
            <p:ph idx="1"/>
          </p:nvPr>
        </p:nvSpPr>
        <p:spPr>
          <a:xfrm>
            <a:off x="4643438" y="188913"/>
            <a:ext cx="4176712" cy="6335712"/>
          </a:xfrm>
        </p:spPr>
        <p:txBody>
          <a:bodyPr/>
          <a:lstStyle/>
          <a:p>
            <a:pPr algn="ctr">
              <a:buFontTx/>
              <a:buNone/>
            </a:pPr>
            <a:r>
              <a:rPr lang="hr-HR"/>
              <a:t>	</a:t>
            </a:r>
          </a:p>
          <a:p>
            <a:pPr algn="ctr">
              <a:buFontTx/>
              <a:buNone/>
            </a:pPr>
            <a:r>
              <a:rPr lang="hr-HR">
                <a:solidFill>
                  <a:srgbClr val="000099"/>
                </a:solidFill>
                <a:latin typeface="Arial Rounded MT Bold" pitchFamily="34" charset="0"/>
              </a:rPr>
              <a:t>Doktorska disertacija koju je          Ivan Merz napisao na francuskom i obranio 1923. g.      na Sveu</a:t>
            </a:r>
            <a:r>
              <a:rPr lang="hr-HR" b="1">
                <a:solidFill>
                  <a:srgbClr val="000099"/>
                </a:solidFill>
                <a:latin typeface="Arial Rounded MT Bold" pitchFamily="34" charset="0"/>
              </a:rPr>
              <a:t>č</a:t>
            </a:r>
            <a:r>
              <a:rPr lang="hr-HR">
                <a:solidFill>
                  <a:srgbClr val="000099"/>
                </a:solidFill>
                <a:latin typeface="Arial Rounded MT Bold" pitchFamily="34" charset="0"/>
              </a:rPr>
              <a:t>ilištu           u Zagrebu</a:t>
            </a:r>
          </a:p>
          <a:p>
            <a:pPr algn="ctr">
              <a:buFontTx/>
              <a:buNone/>
            </a:pPr>
            <a:r>
              <a:rPr lang="hr-HR">
                <a:solidFill>
                  <a:srgbClr val="000099"/>
                </a:solidFill>
                <a:latin typeface="Arial Rounded MT Bold" pitchFamily="34" charset="0"/>
              </a:rPr>
              <a:t>objavljena je u hrvatskom prijevodu 2013. g.</a:t>
            </a:r>
          </a:p>
        </p:txBody>
      </p:sp>
      <p:pic>
        <p:nvPicPr>
          <p:cNvPr id="113668" name="Picture 3" descr="ivan-nerz-disertacija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3929062" cy="599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sz="2800" b="1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04813"/>
            <a:ext cx="7772400" cy="5691187"/>
          </a:xfrm>
        </p:spPr>
        <p:txBody>
          <a:bodyPr/>
          <a:lstStyle/>
          <a:p>
            <a:pPr>
              <a:buFontTx/>
              <a:buNone/>
            </a:pPr>
            <a:endParaRPr lang="hr-HR" sz="1800" b="1">
              <a:solidFill>
                <a:schemeClr val="accent2"/>
              </a:solidFill>
              <a:latin typeface="Verdana" pitchFamily="34" charset="0"/>
            </a:endParaRPr>
          </a:p>
          <a:p>
            <a:pPr>
              <a:buFontTx/>
              <a:buNone/>
            </a:pPr>
            <a:r>
              <a:rPr lang="hr-HR" sz="2400" b="1">
                <a:solidFill>
                  <a:schemeClr val="accent2"/>
                </a:solidFill>
                <a:latin typeface="Verdana" pitchFamily="34" charset="0"/>
              </a:rPr>
              <a:t>	Tekstovi 			    Molitvenik s     o Euharistiji 	                      Devetnicom 				</a:t>
            </a:r>
          </a:p>
          <a:p>
            <a:pPr>
              <a:buFontTx/>
              <a:buNone/>
            </a:pPr>
            <a:endParaRPr lang="it-IT" sz="2400" b="1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16740" name="Picture 4" descr="Scan00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700213"/>
            <a:ext cx="2865438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5" descr="Naslovnica Molitven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628775"/>
            <a:ext cx="3017838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b="1">
                <a:solidFill>
                  <a:srgbClr val="CC0000"/>
                </a:solidFill>
                <a:latin typeface="Arial" charset="0"/>
              </a:rPr>
              <a:t>Za upoznavanje bl. Ivana Merza preporučamo ove publikacije:</a:t>
            </a:r>
            <a:endParaRPr lang="it-IT" sz="40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844675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hr-HR" sz="1800" b="1">
                <a:solidFill>
                  <a:schemeClr val="accent2"/>
                </a:solidFill>
                <a:latin typeface="Verdana" pitchFamily="34" charset="0"/>
              </a:rPr>
              <a:t>	  Kratka biografija	                       Najeljpše njegove misli</a:t>
            </a:r>
            <a:endParaRPr lang="it-IT" sz="1800" b="1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307204" name="Picture 4" descr="Naslovnica Putok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2349500"/>
            <a:ext cx="2841625" cy="4175125"/>
          </a:xfrm>
          <a:prstGeom prst="rect">
            <a:avLst/>
          </a:prstGeom>
          <a:noFill/>
        </p:spPr>
      </p:pic>
      <p:pic>
        <p:nvPicPr>
          <p:cNvPr id="307205" name="Picture 5" descr="Naslovnica Misl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2420938"/>
            <a:ext cx="2303463" cy="4038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0350"/>
            <a:ext cx="7772400" cy="659765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it-IT" sz="2800" b="1">
                <a:solidFill>
                  <a:srgbClr val="CC0000"/>
                </a:solidFill>
                <a:latin typeface="Arial" charset="0"/>
              </a:rPr>
              <a:t>HIMNA BLAŽENOM IVANU MERZU</a:t>
            </a:r>
            <a:endParaRPr lang="hr-HR" sz="2800" b="1">
              <a:solidFill>
                <a:srgbClr val="CC0000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sz="1800" i="1">
                <a:latin typeface="Arial" charset="0"/>
              </a:rPr>
              <a:t>Tekst: fra Ladislav Fišić. Glazba: Biskup Franjo Komarica.</a:t>
            </a:r>
            <a:r>
              <a:rPr lang="it-IT" sz="1800" i="1"/>
              <a:t> </a:t>
            </a:r>
            <a:endParaRPr lang="it-IT" sz="1800" b="1" i="1"/>
          </a:p>
          <a:p>
            <a:pPr lvl="4">
              <a:lnSpc>
                <a:spcPct val="80000"/>
              </a:lnSpc>
              <a:buFontTx/>
              <a:buNone/>
            </a:pPr>
            <a:r>
              <a:rPr lang="hr-HR" sz="1800" b="1">
                <a:latin typeface="Arial" charset="0"/>
              </a:rPr>
              <a:t>	</a:t>
            </a:r>
          </a:p>
          <a:p>
            <a:pPr lvl="4">
              <a:lnSpc>
                <a:spcPct val="80000"/>
              </a:lnSpc>
              <a:buFontTx/>
              <a:buNone/>
            </a:pPr>
            <a:r>
              <a:rPr lang="hr-HR" sz="1800" b="1">
                <a:solidFill>
                  <a:srgbClr val="000099"/>
                </a:solidFill>
                <a:latin typeface="Arial" charset="0"/>
              </a:rPr>
              <a:t>	</a:t>
            </a:r>
            <a:r>
              <a:rPr lang="it-IT" sz="1800" b="1">
                <a:solidFill>
                  <a:srgbClr val="000099"/>
                </a:solidFill>
                <a:latin typeface="Arial" charset="0"/>
              </a:rPr>
              <a:t>Ivane, o mužu vrli,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ti si Božji nama dar.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Zbog vrlina neumrlih,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uzdignut si na oltar.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Mladima si uzor sveti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u toj borbi životnoj.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U zlu svakom što im prijeti 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zagovor im pruži svoj.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Bog je svoje snage rijeku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utočio u duh tvoj, 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u vremena kratkom tijeku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da posvetiš život svoj.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Bosna ti je život dala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i kreposti prvi sjaj.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Hrvatskoj te darovala, 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obje tvoj su zavičaj!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Vjeri, nadi i slobodi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uči dušu roda svog.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Kristov Orlu, i nas vodi</a:t>
            </a:r>
            <a:br>
              <a:rPr lang="it-IT" sz="1800" b="1">
                <a:solidFill>
                  <a:srgbClr val="000099"/>
                </a:solidFill>
                <a:latin typeface="Arial" charset="0"/>
              </a:rPr>
            </a:br>
            <a:r>
              <a:rPr lang="it-IT" sz="1800" b="1">
                <a:solidFill>
                  <a:srgbClr val="000099"/>
                </a:solidFill>
                <a:latin typeface="Arial" charset="0"/>
              </a:rPr>
              <a:t>k Suncu svoda nebeskog.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848600" cy="19812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hr-HR" b="1">
                <a:solidFill>
                  <a:srgbClr val="CC0000"/>
                </a:solidFill>
                <a:latin typeface="Arial" charset="0"/>
              </a:rPr>
              <a:t>MOLITVA</a:t>
            </a:r>
            <a:br>
              <a:rPr lang="hr-HR">
                <a:solidFill>
                  <a:srgbClr val="CC0000"/>
                </a:solidFill>
                <a:latin typeface="Arial" charset="0"/>
              </a:rPr>
            </a:br>
            <a:br>
              <a:rPr lang="hr-HR">
                <a:solidFill>
                  <a:srgbClr val="CC0000"/>
                </a:solidFill>
                <a:latin typeface="Arial" charset="0"/>
              </a:rPr>
            </a:br>
            <a:r>
              <a:rPr lang="hr-HR" sz="2400">
                <a:solidFill>
                  <a:srgbClr val="CC0000"/>
                </a:solidFill>
                <a:latin typeface="Arial" charset="0"/>
              </a:rPr>
              <a:t>koju je Papa Ivan Pavao II. molio na dan beatifikacije   bl. Ivana Merza u Banjoj Luci, 22. Lipnja 2003.</a:t>
            </a:r>
            <a:r>
              <a:rPr lang="hr-HR"/>
              <a:t> 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552700"/>
            <a:ext cx="8382000" cy="3924300"/>
          </a:xfrm>
        </p:spPr>
        <p:txBody>
          <a:bodyPr/>
          <a:lstStyle/>
          <a:p>
            <a:pPr eaLnBrk="1" hangingPunct="1"/>
            <a:r>
              <a:rPr lang="hr-HR" b="1">
                <a:solidFill>
                  <a:srgbClr val="000099"/>
                </a:solidFill>
                <a:latin typeface="Arial" charset="0"/>
              </a:rPr>
              <a:t>Bože, naš Oče, blaženi je Ivan, vjeran krsnome pozivu na svetost, revno radio na odgoju mladeži u vjeri i kršćanskom životu. Udijeli i nama da, ojačani njegovim zagovorom i potaknuti njegovim primjerom, vjerno i hrabro navješćujemo Evanđelje i za nj svjedočimo.                   Po Kristu Gospodinu našemu. Amen.</a:t>
            </a:r>
          </a:p>
        </p:txBody>
      </p:sp>
    </p:spTree>
  </p:cSld>
  <p:clrMapOvr>
    <a:masterClrMapping/>
  </p:clrMapOvr>
  <p:transition>
    <p:split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04813"/>
            <a:ext cx="7772400" cy="60483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hr-HR" sz="2800" b="1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r-HR" sz="2800" b="1" dirty="0">
                <a:solidFill>
                  <a:srgbClr val="FF0000"/>
                </a:solidFill>
                <a:latin typeface="Arial" charset="0"/>
              </a:rPr>
              <a:t>Sve o </a:t>
            </a:r>
            <a:r>
              <a:rPr lang="hr-HR" sz="2800" b="1" dirty="0" err="1">
                <a:solidFill>
                  <a:srgbClr val="FF0000"/>
                </a:solidFill>
                <a:latin typeface="Arial" charset="0"/>
              </a:rPr>
              <a:t>bl</a:t>
            </a:r>
            <a:r>
              <a:rPr lang="hr-HR" sz="2800" b="1" dirty="0">
                <a:solidFill>
                  <a:srgbClr val="FF0000"/>
                </a:solidFill>
                <a:latin typeface="Arial" charset="0"/>
              </a:rPr>
              <a:t>. Ivanu Merzu</a:t>
            </a:r>
            <a:br>
              <a:rPr lang="hr-HR" sz="2800" b="1" dirty="0">
                <a:solidFill>
                  <a:srgbClr val="FF0000"/>
                </a:solidFill>
                <a:latin typeface="Arial" charset="0"/>
              </a:rPr>
            </a:br>
            <a:r>
              <a:rPr lang="hr-HR" sz="2800" b="1" dirty="0">
                <a:solidFill>
                  <a:srgbClr val="FF0000"/>
                </a:solidFill>
                <a:latin typeface="Arial" charset="0"/>
              </a:rPr>
              <a:t>može se naći na Internet-adresi:</a:t>
            </a:r>
            <a:br>
              <a:rPr lang="hr-HR" sz="2800" b="1" dirty="0">
                <a:solidFill>
                  <a:srgbClr val="FF0000"/>
                </a:solidFill>
                <a:latin typeface="Arial" charset="0"/>
              </a:rPr>
            </a:br>
            <a:endParaRPr lang="hr-HR" b="1" dirty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r-HR" sz="4000" b="1" dirty="0">
                <a:solidFill>
                  <a:srgbClr val="0033CC"/>
                </a:solidFill>
                <a:latin typeface="Arial Rounded MT Bold" pitchFamily="34" charset="0"/>
              </a:rPr>
              <a:t>www.ivanmerz.hr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r-HR" sz="2800" dirty="0">
                <a:solidFill>
                  <a:srgbClr val="0033CC"/>
                </a:solidFill>
                <a:latin typeface="Arial Rounded MT Bold" pitchFamily="34" charset="0"/>
              </a:rPr>
              <a:t>www.putksuncu.hr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r-HR" sz="2400" b="1" dirty="0">
                <a:solidFill>
                  <a:schemeClr val="accent2"/>
                </a:solidFill>
                <a:latin typeface="Arial Rounded MT Bold" pitchFamily="34" charset="0"/>
              </a:rPr>
              <a:t>Ostale informacije dobiju se na adresi: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hr-HR" sz="2400" b="1" dirty="0">
              <a:solidFill>
                <a:schemeClr val="accent2"/>
              </a:solidFill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r-HR" sz="2400" b="1" dirty="0">
                <a:solidFill>
                  <a:srgbClr val="CC0000"/>
                </a:solidFill>
                <a:latin typeface="Arial" charset="0"/>
              </a:rPr>
              <a:t>POSTULATURA ZA KANONIZACIJU BL. IVANA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r-HR" sz="2400" b="1" dirty="0">
                <a:solidFill>
                  <a:schemeClr val="accent2"/>
                </a:solidFill>
                <a:latin typeface="Arial" charset="0"/>
              </a:rPr>
              <a:t>Palmotićeva 33, </a:t>
            </a:r>
            <a:r>
              <a:rPr lang="hr-HR" sz="2400" b="1" dirty="0" err="1">
                <a:solidFill>
                  <a:schemeClr val="accent2"/>
                </a:solidFill>
                <a:latin typeface="Arial" charset="0"/>
              </a:rPr>
              <a:t>pp</a:t>
            </a:r>
            <a:r>
              <a:rPr lang="hr-HR" sz="2400" b="1" dirty="0">
                <a:solidFill>
                  <a:schemeClr val="accent2"/>
                </a:solidFill>
                <a:latin typeface="Arial" charset="0"/>
              </a:rPr>
              <a:t>. 699, 10000 ZAGREB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hr-HR" sz="1800" b="1" dirty="0">
              <a:solidFill>
                <a:schemeClr val="accent2"/>
              </a:solidFill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hr-HR" sz="1800" b="1" dirty="0">
                <a:solidFill>
                  <a:schemeClr val="accent2"/>
                </a:solidFill>
                <a:latin typeface="Arial" charset="0"/>
              </a:rPr>
              <a:t>e-mail: postulatura@ivanmerz.hr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br>
              <a:rPr lang="hr-HR" sz="1800" b="1" dirty="0">
                <a:solidFill>
                  <a:schemeClr val="accent2"/>
                </a:solidFill>
                <a:latin typeface="Arial" charset="0"/>
              </a:rPr>
            </a:br>
            <a:endParaRPr lang="en-GB" sz="2400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177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E:\My Documents\2004\Merz\Prezentacija-dodaci\Merz - Man.10.5.plakat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188913"/>
            <a:ext cx="4098925" cy="511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323850" y="5661025"/>
            <a:ext cx="8569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3200" b="1" i="1">
                <a:solidFill>
                  <a:srgbClr val="CC0000"/>
                </a:solidFill>
                <a:latin typeface="Verdana" pitchFamily="34" charset="0"/>
              </a:rPr>
              <a:t>Blaženi Ivane, moli za nas!</a:t>
            </a:r>
            <a:endParaRPr lang="it-IT" sz="3200" b="1" i="1">
              <a:solidFill>
                <a:srgbClr val="CC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8468" name="Picture 4" descr="L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5613" y="0"/>
            <a:ext cx="5592762" cy="5805488"/>
          </a:xfrm>
          <a:prstGeom prst="rect">
            <a:avLst/>
          </a:prstGeom>
          <a:noFill/>
        </p:spPr>
      </p:pic>
      <p:sp>
        <p:nvSpPr>
          <p:cNvPr id="318469" name="Text Box 5"/>
          <p:cNvSpPr txBox="1">
            <a:spLocks noChangeArrowheads="1"/>
          </p:cNvSpPr>
          <p:nvPr/>
        </p:nvSpPr>
        <p:spPr bwMode="auto">
          <a:xfrm>
            <a:off x="0" y="5805488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b="1">
                <a:solidFill>
                  <a:srgbClr val="CC0000"/>
                </a:solidFill>
                <a:latin typeface="Arial" charset="0"/>
              </a:rPr>
              <a:t>Dr. Ljubomir Maraković, profesor i odgojitelj bl. Ivana Merza. </a:t>
            </a:r>
          </a:p>
          <a:p>
            <a:pPr algn="ctr"/>
            <a:r>
              <a:rPr lang="hr-HR" b="1">
                <a:solidFill>
                  <a:srgbClr val="CC0000"/>
                </a:solidFill>
                <a:latin typeface="Arial" charset="0"/>
              </a:rPr>
              <a:t>Najzaslužniji za njegovo vjersko i kulturno usmjerenje.</a:t>
            </a:r>
            <a:endParaRPr lang="it-IT" b="1">
              <a:solidFill>
                <a:srgbClr val="CC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1074" name="Picture 2" descr="E:\My Documents\2004\Merz\Prezentacija-dodaci\20030622_merz[1]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lum bright="-12000" contrast="42000"/>
          </a:blip>
          <a:srcRect/>
          <a:stretch>
            <a:fillRect/>
          </a:stretch>
        </p:blipFill>
        <p:spPr>
          <a:xfrm>
            <a:off x="1979613" y="0"/>
            <a:ext cx="4922837" cy="68580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Bozidar\My Documents\Merz-Prezentacija\A19-S prijatelji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" y="228600"/>
            <a:ext cx="809625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81000" y="5791200"/>
            <a:ext cx="838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Ivan (prvi slijeva, u bijelom odijelu) s kolegama na izletu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2" descr="A23-GR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271621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4547" name="Text Box 3"/>
          <p:cNvSpPr txBox="1">
            <a:spLocks noChangeArrowheads="1"/>
          </p:cNvSpPr>
          <p:nvPr/>
        </p:nvSpPr>
        <p:spPr bwMode="auto">
          <a:xfrm>
            <a:off x="0" y="4267200"/>
            <a:ext cx="449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Greta Teschner </a:t>
            </a:r>
            <a:r>
              <a:rPr lang="hr-HR" sz="18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1896.-1913.</a:t>
            </a:r>
          </a:p>
        </p:txBody>
      </p:sp>
      <p:pic>
        <p:nvPicPr>
          <p:cNvPr id="364548" name="Picture 4" descr="Scan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1000"/>
            <a:ext cx="343376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4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6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6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3429000"/>
            <a:ext cx="47244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Pred ovim Gospinim kipom u banjalučkoj katedrali Ivan je kao mladić često molio.</a:t>
            </a:r>
          </a:p>
          <a:p>
            <a:pPr algn="ctr">
              <a:spcBef>
                <a:spcPct val="50000"/>
              </a:spcBef>
              <a:defRPr/>
            </a:pPr>
            <a:r>
              <a:rPr lang="hr-HR" sz="28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(Kip je stradao u domovinskom ratu).</a:t>
            </a:r>
          </a:p>
        </p:txBody>
      </p:sp>
      <p:pic>
        <p:nvPicPr>
          <p:cNvPr id="17411" name="Picture 3" descr="Gospa-aut. za prezentacij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3375"/>
            <a:ext cx="3101975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Gospin kip za prezent.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7738" y="401638"/>
            <a:ext cx="2168525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Gospin kip bez ruku-za prezent.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1588" y="388938"/>
            <a:ext cx="3830637" cy="646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Bozidar\My Documents\Merz-Prezentacija\A21-Opatija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228600"/>
            <a:ext cx="8610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81000" y="5426075"/>
            <a:ext cx="8382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4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Ivan gimnazijalac </a:t>
            </a:r>
            <a:r>
              <a:rPr lang="hr-HR" sz="44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(drugi slijeva) u Opatiji na odmoru.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4612" name="Picture 4" descr="Spomen ploca Opatija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060575"/>
            <a:ext cx="4062413" cy="3113088"/>
          </a:xfrm>
          <a:prstGeom prst="rect">
            <a:avLst/>
          </a:prstGeom>
          <a:noFill/>
        </p:spPr>
      </p:pic>
      <p:pic>
        <p:nvPicPr>
          <p:cNvPr id="324613" name="Picture 5" descr="Spomen ploca Opatija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388" y="0"/>
            <a:ext cx="3600450" cy="4797425"/>
          </a:xfrm>
          <a:prstGeom prst="rect">
            <a:avLst/>
          </a:prstGeom>
          <a:noFill/>
        </p:spPr>
      </p:pic>
      <p:sp>
        <p:nvSpPr>
          <p:cNvPr id="324614" name="Text Box 6"/>
          <p:cNvSpPr txBox="1">
            <a:spLocks noChangeArrowheads="1"/>
          </p:cNvSpPr>
          <p:nvPr/>
        </p:nvSpPr>
        <p:spPr bwMode="auto">
          <a:xfrm>
            <a:off x="158750" y="5157788"/>
            <a:ext cx="8516938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2800" b="1">
                <a:solidFill>
                  <a:srgbClr val="CC0000"/>
                </a:solidFill>
                <a:latin typeface="Arial" charset="0"/>
              </a:rPr>
              <a:t>Spomen-ploča postavljena na Hotelu Agavi (nekad Pansion Lederer) u Opatiji u kojem je odsjeo bl. Ivan Merz prigodom svoga odmora.</a:t>
            </a:r>
            <a:endParaRPr lang="it-IT" sz="2800" b="1">
              <a:solidFill>
                <a:srgbClr val="CC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4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Bozidar\My Documents\Merz-Prezentacija\A22-Opatija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838200"/>
            <a:ext cx="86487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81000" y="5373688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4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Ivan </a:t>
            </a:r>
            <a:r>
              <a:rPr lang="hr-HR" sz="44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(prvi slijeva) u Opatiji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Bozidar\My Documents\Merz-Prezentacija\Z48-Na poslu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228600"/>
            <a:ext cx="8610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81000" y="5876925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4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Ivan s ocem u Banjoj Luci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Bozidar\My Documents\Merz-Prezentacija\A26-DNEVNIK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333375"/>
            <a:ext cx="5689600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81000" y="4941888"/>
            <a:ext cx="83820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Ivanov dnevnik </a:t>
            </a:r>
          </a:p>
          <a:p>
            <a:pPr algn="ctr">
              <a:spcBef>
                <a:spcPct val="50000"/>
              </a:spcBef>
            </a:pPr>
            <a:r>
              <a:rPr lang="hr-HR" sz="20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Dragocjeni dokument kroz koji možemo pratiti njegov duhovni razvoj i uspon prema svetosti.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Text Box 2"/>
          <p:cNvSpPr txBox="1">
            <a:spLocks noChangeArrowheads="1"/>
          </p:cNvSpPr>
          <p:nvPr/>
        </p:nvSpPr>
        <p:spPr bwMode="auto">
          <a:xfrm>
            <a:off x="514350" y="381000"/>
            <a:ext cx="8115300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USPIO U ŽIVOTU:</a:t>
            </a:r>
            <a:r>
              <a:rPr lang="hr-HR" sz="4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hr-HR" sz="2600" b="1" dirty="0">
                <a:solidFill>
                  <a:srgbClr val="0033CC"/>
                </a:solidFill>
                <a:latin typeface="Verdana" pitchFamily="34" charset="0"/>
              </a:rPr>
              <a:t> Maturirao s odličnim uspjehom sa 17,5 godina.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hr-HR" sz="2600" b="1" dirty="0">
                <a:solidFill>
                  <a:srgbClr val="0033CC"/>
                </a:solidFill>
                <a:latin typeface="Verdana" pitchFamily="34" charset="0"/>
              </a:rPr>
              <a:t> Završio fakultet i doktorirao iz struke.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hr-HR" sz="2600" b="1" dirty="0">
                <a:solidFill>
                  <a:srgbClr val="0033CC"/>
                </a:solidFill>
                <a:latin typeface="Verdana" pitchFamily="34" charset="0"/>
              </a:rPr>
              <a:t> Naučio 10 jezika.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hr-HR" sz="2600" b="1" dirty="0">
                <a:solidFill>
                  <a:srgbClr val="0033CC"/>
                </a:solidFill>
                <a:latin typeface="Verdana" pitchFamily="34" charset="0"/>
              </a:rPr>
              <a:t> Osposobio se za 4 zanimanja.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hr-HR" sz="2600" b="1" dirty="0">
                <a:solidFill>
                  <a:srgbClr val="0033CC"/>
                </a:solidFill>
                <a:latin typeface="Verdana" pitchFamily="34" charset="0"/>
              </a:rPr>
              <a:t> Napisao preko četiri tisuće stranica raznih spisa. Sabrana djela – 8 svezaka.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hr-HR" sz="2600" b="1" dirty="0">
                <a:solidFill>
                  <a:srgbClr val="0033CC"/>
                </a:solidFill>
                <a:latin typeface="Verdana" pitchFamily="34" charset="0"/>
              </a:rPr>
              <a:t> Uveo Katoličku Akciju u Hrvatsku.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hr-HR" sz="2800" u="sng" dirty="0">
                <a:solidFill>
                  <a:srgbClr val="0033CC"/>
                </a:solidFill>
                <a:latin typeface="Verdana" pitchFamily="34" charset="0"/>
              </a:rPr>
              <a:t>I najvažnije: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hr-HR" sz="2800" b="1" dirty="0">
                <a:solidFill>
                  <a:srgbClr val="CC0000"/>
                </a:solidFill>
                <a:latin typeface="Verdana" pitchFamily="34" charset="0"/>
              </a:rPr>
              <a:t>Postigao uspjeh pred Bogom. Ostvario svetost života koja traje vječno, na ovom i na drugom svijetu.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188913"/>
            <a:ext cx="9144000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hr-HR" sz="5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Drugi dio života:</a:t>
            </a:r>
            <a:r>
              <a:rPr lang="hr-HR" sz="5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DUHOVNA I INTELEKTUALNA FORMACIJA NA SVEUČILIŠTAMA  U BEČU, PARIZU I NA BOJIŠTU     PRVOG SVJETSKOG RATA.</a:t>
            </a:r>
            <a:r>
              <a:rPr lang="hr-HR" sz="40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5805488"/>
            <a:ext cx="9144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8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1914.-1922.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9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utoUpdateAnimBg="0"/>
      <p:bldP spid="31747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Bozidar\My Documents\Merz-Prezentacija\B1-BEC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8913"/>
            <a:ext cx="8658225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1000" y="6021388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4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Početak studija u Beču</a:t>
            </a:r>
            <a:endParaRPr lang="hr-HR" sz="40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C:\Documents and Settings\Bozidar\My Documents\Merz-Prezentacija\B4-Pitomac-VA-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762000"/>
            <a:ext cx="8458200" cy="53562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269060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Bozidar\My Documents\Merz-Prezentacija\B2-Pitomac-VA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33375"/>
            <a:ext cx="4052887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140200" y="3284538"/>
            <a:ext cx="5003800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Ivan - tri mjeseca pitomac Vojne akademije </a:t>
            </a:r>
          </a:p>
          <a:p>
            <a:pPr algn="ctr">
              <a:spcBef>
                <a:spcPct val="50000"/>
              </a:spcBef>
            </a:pPr>
            <a:r>
              <a:rPr lang="hr-HR" sz="28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 Bečkom Novom Mjestu </a:t>
            </a:r>
          </a:p>
          <a:p>
            <a:pPr algn="ctr">
              <a:spcBef>
                <a:spcPct val="50000"/>
              </a:spcBef>
            </a:pPr>
            <a:r>
              <a:rPr lang="hr-HR" sz="28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1914.g.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Bozidar\My Documents\Merz-Prezentacija\B6-Bec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28600"/>
            <a:ext cx="85725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60960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Bečki carski dvor – Schönbrun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914400" y="685800"/>
            <a:ext cx="73152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hr-HR"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 KRVI I PLAMENU PRVOG SVJETSKOG RATA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3357563"/>
            <a:ext cx="9144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36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NA  TALIJANSKOM BOJIŠTU </a:t>
            </a:r>
            <a:br>
              <a:rPr lang="hr-HR" sz="36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hr-HR" sz="3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1916.-1918.</a:t>
            </a:r>
          </a:p>
          <a:p>
            <a:pPr algn="ctr">
              <a:spcBef>
                <a:spcPct val="50000"/>
              </a:spcBef>
            </a:pPr>
            <a:r>
              <a:rPr lang="hr-HR" sz="40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Kroz trpljenje rata                  do dubokog obraćenja Bogu!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utoUpdateAnimBg="0"/>
      <p:bldP spid="33795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Bozidar\My Documents\Merz-Prezentacija\B8-Obuka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228600"/>
            <a:ext cx="8763000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5546725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Ivan u vojsci u Grazu</a:t>
            </a:r>
          </a:p>
          <a:p>
            <a:pPr algn="ctr">
              <a:defRPr/>
            </a:pPr>
            <a:r>
              <a:rPr lang="hr-HR" sz="40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(gornji red, drugi zdesna)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Bozidar\My Documents\Merz-Prezentacija\B10-Obuka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38" y="228600"/>
            <a:ext cx="7781925" cy="557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5668963"/>
            <a:ext cx="91440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Ivan u vojsci </a:t>
            </a:r>
          </a:p>
          <a:p>
            <a:pPr algn="ctr">
              <a:defRPr/>
            </a:pPr>
            <a:r>
              <a:rPr lang="hr-HR" sz="32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(gornji red, četvrti zdesna)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Bozidar\My Documents\Merz-Prezentacija\B11-Oficir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9338" y="228600"/>
            <a:ext cx="450373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0" y="60960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Ivan - časnik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61025"/>
            <a:ext cx="7772400" cy="936625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hr-HR" sz="2800" b="1">
                <a:solidFill>
                  <a:srgbClr val="CC0000"/>
                </a:solidFill>
              </a:rPr>
              <a:t>Naslikao hrvatski General Ante Gotovina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sz="2800" b="1">
                <a:solidFill>
                  <a:srgbClr val="CC0000"/>
                </a:solidFill>
              </a:rPr>
              <a:t>u svojoj ćeliji u Haagu 2009. g.</a:t>
            </a:r>
            <a:endParaRPr lang="it-IT" sz="2800" b="1">
              <a:solidFill>
                <a:srgbClr val="CC0000"/>
              </a:solidFill>
            </a:endParaRPr>
          </a:p>
        </p:txBody>
      </p:sp>
      <p:pic>
        <p:nvPicPr>
          <p:cNvPr id="350212" name="Picture 4" descr="Merz-vojnik-Gotovina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75" y="0"/>
            <a:ext cx="4675188" cy="559276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04813"/>
            <a:ext cx="7772400" cy="5691187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endParaRPr lang="hr-HR" sz="1400" b="1">
              <a:solidFill>
                <a:srgbClr val="CC0000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hr-HR" sz="4400" b="1">
                <a:solidFill>
                  <a:srgbClr val="CC0000"/>
                </a:solidFill>
                <a:latin typeface="Arial" charset="0"/>
              </a:rPr>
              <a:t>TRI DIJELA ŽIVOTA        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hr-HR" sz="4400" b="1">
                <a:solidFill>
                  <a:srgbClr val="CC0000"/>
                </a:solidFill>
                <a:latin typeface="Arial" charset="0"/>
              </a:rPr>
              <a:t>BL. IVANA MERZA </a:t>
            </a:r>
          </a:p>
          <a:p>
            <a:pPr>
              <a:lnSpc>
                <a:spcPct val="90000"/>
              </a:lnSpc>
              <a:buFontTx/>
              <a:buNone/>
            </a:pPr>
            <a:endParaRPr lang="hr-HR" b="1">
              <a:solidFill>
                <a:schemeClr val="accent2"/>
              </a:solidFill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hr-HR" b="1">
                <a:solidFill>
                  <a:schemeClr val="accent2"/>
                </a:solidFill>
                <a:latin typeface="Arial" charset="0"/>
              </a:rPr>
              <a:t>1. 1896.- 1914.</a:t>
            </a:r>
            <a:r>
              <a:rPr lang="hr-HR">
                <a:solidFill>
                  <a:srgbClr val="CC0000"/>
                </a:solidFill>
                <a:latin typeface="Arial" charset="0"/>
              </a:rPr>
              <a:t> </a:t>
            </a:r>
            <a:r>
              <a:rPr lang="hr-HR">
                <a:solidFill>
                  <a:srgbClr val="660066"/>
                </a:solidFill>
                <a:latin typeface="Arial" charset="0"/>
              </a:rPr>
              <a:t>Djetinjstvo i mladost u          			 Banjoj Luci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r-HR" b="1">
                <a:solidFill>
                  <a:schemeClr val="accent2"/>
                </a:solidFill>
                <a:latin typeface="Arial" charset="0"/>
              </a:rPr>
              <a:t>2. 1914.- 1922.</a:t>
            </a:r>
            <a:r>
              <a:rPr lang="hr-HR">
                <a:solidFill>
                  <a:srgbClr val="660066"/>
                </a:solidFill>
                <a:latin typeface="Arial" charset="0"/>
              </a:rPr>
              <a:t> Intelektualna i duhovna 				 izobrazba u Beču, Parizu i 			 u Prvom svjetskom ratu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r-HR" b="1">
                <a:solidFill>
                  <a:schemeClr val="accent2"/>
                </a:solidFill>
                <a:latin typeface="Arial" charset="0"/>
              </a:rPr>
              <a:t>3. 1922.- 1928.</a:t>
            </a:r>
            <a:r>
              <a:rPr lang="hr-HR">
                <a:solidFill>
                  <a:srgbClr val="660066"/>
                </a:solidFill>
                <a:latin typeface="Arial" charset="0"/>
              </a:rPr>
              <a:t> Profesor u Zagrebu, 				 Apostol po Hrvatskoj</a:t>
            </a:r>
            <a:endParaRPr lang="it-IT">
              <a:solidFill>
                <a:srgbClr val="660066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2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2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12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12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12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12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C:\Documents and Settings\Bozidar\My Documents\Merz-Prezentacija\B7-Obuka-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914400"/>
            <a:ext cx="8458200" cy="5245100"/>
          </a:xfrm>
          <a:noFill/>
          <a:ln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Bozidar\My Documents\Merz-Prezentacija\B13-Fronta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260350"/>
            <a:ext cx="7389812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4724400"/>
            <a:ext cx="91440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Ivan </a:t>
            </a:r>
            <a:r>
              <a:rPr lang="hr-HR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na ratištu</a:t>
            </a:r>
            <a:r>
              <a:rPr lang="hr-HR" sz="40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hr-HR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(u sredini s bijelom kapom)</a:t>
            </a:r>
            <a:r>
              <a:rPr lang="hr-HR" sz="40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hr-HR" sz="40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</a:t>
            </a:r>
            <a:r>
              <a:rPr lang="hr-HR" sz="32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Tu je dobio naziv</a:t>
            </a:r>
            <a:r>
              <a:rPr lang="hr-HR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"Borac s bijelih planina“</a:t>
            </a:r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 </a:t>
            </a:r>
            <a:r>
              <a:rPr lang="hr-HR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Pod tim naslovom objavljen je kasnije o njemu opširan članak i potom biografija. U prenesenom značenju taj se naziv primjenjuje kasnije na njegov život.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5300663"/>
            <a:ext cx="91440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Bolzano – sjev. Italija, kamo je Ivan za vrijeme rata dolazio u crkvu</a:t>
            </a: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(označena bijelim krugom</a:t>
            </a: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 </a:t>
            </a: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na sv. misu i sv. pričest</a:t>
            </a:r>
          </a:p>
        </p:txBody>
      </p:sp>
      <p:pic>
        <p:nvPicPr>
          <p:cNvPr id="43012" name="Picture 4" descr="C:\Documents and Settings\Tajnica\Desktop\untitled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28600"/>
            <a:ext cx="67818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Bozidar\My Documents\Merz-Prezentacija\B16-Front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304800"/>
            <a:ext cx="8610600" cy="573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627856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Ivan (prvi slijeva) u baraci na bojištu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Bozidar\My Documents\Merz-Prezentacija\B17-front-1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" y="228600"/>
            <a:ext cx="80391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5668963"/>
            <a:ext cx="91440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Prizor s bojišta u I. svjet. ratu</a:t>
            </a:r>
          </a:p>
          <a:p>
            <a:pPr algn="ctr">
              <a:defRPr/>
            </a:pPr>
            <a:r>
              <a:rPr lang="hr-HR" sz="32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(snimio: Ivan Merz)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Bozidar\My Documents\Merz-Prezentacija\B18-Fronta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304800"/>
            <a:ext cx="8458200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0" y="5662613"/>
            <a:ext cx="91440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Ivan na bojištu</a:t>
            </a:r>
          </a:p>
          <a:p>
            <a:pPr algn="ctr">
              <a:defRPr/>
            </a:pPr>
            <a:r>
              <a:rPr lang="hr-HR" sz="32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(drugi slijeva)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Bozidar\My Documents\Merz-Prezentacija\B19-Fronta-1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7800" y="228600"/>
            <a:ext cx="6019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0" y="61563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Ivan u Prvom svjetskom ratu</a:t>
            </a:r>
            <a:endParaRPr lang="hr-HR" sz="32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Bozidar\My Documents\Merz-Prezentacija\B20-front-4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228600"/>
            <a:ext cx="8458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0" y="5662613"/>
            <a:ext cx="91440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Prizor s bojišta u I. svjet. ratu</a:t>
            </a:r>
          </a:p>
          <a:p>
            <a:pPr algn="ctr">
              <a:defRPr/>
            </a:pPr>
            <a:r>
              <a:rPr lang="hr-HR" sz="32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(snimio: Ivan Merz)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21163"/>
            <a:ext cx="7772400" cy="2376487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hr-HR" sz="2400" b="1">
                <a:solidFill>
                  <a:srgbClr val="CC0000"/>
                </a:solidFill>
                <a:latin typeface="Arial" charset="0"/>
              </a:rPr>
              <a:t>Blaženi KARLO HABSBURŠKI 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sz="1600" b="1">
                <a:latin typeface="Arial" charset="0"/>
              </a:rPr>
              <a:t>(1887.-1922.)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sz="1800" b="1">
                <a:solidFill>
                  <a:srgbClr val="000099"/>
                </a:solidFill>
                <a:latin typeface="Arial" charset="0"/>
              </a:rPr>
              <a:t>Posljednji austrougarski car i posljednji hrvatski kralj.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sz="1800" b="1">
                <a:solidFill>
                  <a:srgbClr val="000099"/>
                </a:solidFill>
                <a:latin typeface="Arial" charset="0"/>
              </a:rPr>
              <a:t>Vrhovni komandant austrougarske vojske u Prvom svjetskom ratu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sz="1800" b="1">
                <a:solidFill>
                  <a:srgbClr val="000099"/>
                </a:solidFill>
                <a:latin typeface="Arial" charset="0"/>
              </a:rPr>
              <a:t>u kojoj su bili i bl. Ivan Merz i bl. Alojzije Stepinac.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sz="1800" b="1">
                <a:solidFill>
                  <a:srgbClr val="000099"/>
                </a:solidFill>
                <a:latin typeface="Arial" charset="0"/>
              </a:rPr>
              <a:t>Otac je Otta von Habsburga, velikog prijatelja Hrvata.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sz="1800" b="1">
                <a:solidFill>
                  <a:srgbClr val="000099"/>
                </a:solidFill>
                <a:latin typeface="Arial" charset="0"/>
              </a:rPr>
              <a:t>Papa Ivan Pavao II., koji je dobio po njemu ime Karol,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hr-HR" sz="1800" b="1">
                <a:solidFill>
                  <a:srgbClr val="000099"/>
                </a:solidFill>
                <a:latin typeface="Arial" charset="0"/>
              </a:rPr>
              <a:t>proglasio ga je blaženikom Katoličke Crkve 2004.g.!</a:t>
            </a:r>
            <a:endParaRPr lang="it-IT" sz="1800" b="1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359428" name="Picture 4" descr="B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0"/>
            <a:ext cx="3533775" cy="415131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Bozidar\My Documents\Merz-Prezentacija\B21-Fronta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04800"/>
            <a:ext cx="39862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0" y="4419600"/>
            <a:ext cx="457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Na bojištu</a:t>
            </a:r>
          </a:p>
          <a:p>
            <a:pPr algn="ctr">
              <a:defRPr/>
            </a:pP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I. svjetskog rata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914400" y="622300"/>
            <a:ext cx="73152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15000"/>
              </a:spcBef>
            </a:pPr>
            <a:r>
              <a:rPr lang="hr-HR" sz="5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Prvi dio života:</a:t>
            </a:r>
          </a:p>
          <a:p>
            <a:pPr algn="ctr">
              <a:spcBef>
                <a:spcPct val="15000"/>
              </a:spcBef>
            </a:pPr>
            <a:r>
              <a:rPr lang="hr-HR" sz="5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DJETINJSTVO</a:t>
            </a:r>
          </a:p>
          <a:p>
            <a:pPr algn="ctr">
              <a:spcBef>
                <a:spcPct val="15000"/>
              </a:spcBef>
            </a:pPr>
            <a:r>
              <a:rPr lang="hr-HR" sz="5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</a:t>
            </a:r>
            <a:r>
              <a:rPr lang="hr-HR" sz="5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</a:t>
            </a:r>
            <a:r>
              <a:rPr lang="hr-HR" sz="5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MLADOST</a:t>
            </a:r>
            <a:r>
              <a:rPr lang="hr-HR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hr-HR" sz="44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981200" y="3933825"/>
            <a:ext cx="51816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4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BANJ</a:t>
            </a:r>
            <a:r>
              <a:rPr lang="hr-HR" sz="44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  <a:r>
              <a:rPr lang="hr-HR" sz="44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LU</a:t>
            </a:r>
            <a:r>
              <a:rPr lang="hr-HR" sz="44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KA</a:t>
            </a:r>
            <a:br>
              <a:rPr lang="hr-HR" sz="44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hr-HR" sz="44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hr-HR" sz="44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1896.-1914.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196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Bozidar\My Documents\Merz-Prezentacija\B23-front-5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4089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572000" y="4267200"/>
            <a:ext cx="45720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Prizor s bojišta u I. svjet. ratu</a:t>
            </a:r>
          </a:p>
          <a:p>
            <a:pPr algn="ctr">
              <a:defRPr/>
            </a:pPr>
            <a:r>
              <a:rPr lang="hr-HR" sz="32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(snimio: Ivan Merz)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0" y="509588"/>
            <a:ext cx="9144000" cy="583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200">
                <a:solidFill>
                  <a:srgbClr val="0033CC"/>
                </a:solidFill>
                <a:latin typeface="Verdana" pitchFamily="34" charset="0"/>
              </a:rPr>
              <a:t>Ivan Merz je doživio u ratu kroz patnju i trpljenje duboko obraćenje k Bogu.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200">
                <a:solidFill>
                  <a:srgbClr val="0033CC"/>
                </a:solidFill>
                <a:latin typeface="Verdana" pitchFamily="34" charset="0"/>
              </a:rPr>
              <a:t>Pri kraju rata zapisao je u svoj ratni dnevnik ove riječi: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hr-HR" sz="1800">
              <a:solidFill>
                <a:srgbClr val="0033CC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3600" b="1">
                <a:solidFill>
                  <a:srgbClr val="CC0000"/>
                </a:solidFill>
                <a:latin typeface="Verdana" pitchFamily="34" charset="0"/>
              </a:rPr>
              <a:t>“Boga nikada zaboraviti. Neprestano težiti za ujedinjenjem s Njime… Moram započeti novi, preporođeni život u duhu novospoznatog katolicizma.”</a:t>
            </a:r>
            <a:endParaRPr lang="hr-HR" sz="3200" b="1">
              <a:solidFill>
                <a:srgbClr val="CC0000"/>
              </a:solidFill>
              <a:latin typeface="Verdana" pitchFamily="34" charset="0"/>
            </a:endParaRPr>
          </a:p>
          <a:p>
            <a:pPr algn="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hr-HR" sz="2800" i="1">
                <a:solidFill>
                  <a:srgbClr val="0033CC"/>
                </a:solidFill>
                <a:latin typeface="Verdana" pitchFamily="34" charset="0"/>
              </a:rPr>
              <a:t>(Dnevnik, 5. II. 1918.)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Bozidar\My Documents\Merz-Prezentacija\B24-Bec stud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04800"/>
            <a:ext cx="40227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0" y="1268413"/>
            <a:ext cx="4724400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Nakon završetka rata Ivan nastavlja u Beču studij književnosti</a:t>
            </a:r>
          </a:p>
          <a:p>
            <a:pPr algn="ctr">
              <a:spcBef>
                <a:spcPct val="50000"/>
              </a:spcBef>
            </a:pPr>
            <a:r>
              <a:rPr lang="hr-HR" sz="44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1919.-1920.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805488"/>
            <a:ext cx="7772400" cy="8636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hr-HR" sz="2000" b="1">
                <a:solidFill>
                  <a:srgbClr val="CC0000"/>
                </a:solidFill>
              </a:rPr>
              <a:t>Naslikao hrvatski General Ante Gotovina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hr-HR" sz="2000" b="1">
                <a:solidFill>
                  <a:srgbClr val="CC0000"/>
                </a:solidFill>
              </a:rPr>
              <a:t>u svojoj ćeliji u Haagu 2009. g.</a:t>
            </a:r>
            <a:endParaRPr lang="it-IT" sz="2000" b="1">
              <a:solidFill>
                <a:srgbClr val="CC0000"/>
              </a:solidFill>
            </a:endParaRPr>
          </a:p>
          <a:p>
            <a:pPr>
              <a:lnSpc>
                <a:spcPct val="90000"/>
              </a:lnSpc>
            </a:pPr>
            <a:endParaRPr lang="it-IT" sz="2000"/>
          </a:p>
        </p:txBody>
      </p:sp>
      <p:pic>
        <p:nvPicPr>
          <p:cNvPr id="352260" name="Picture 4" descr="Merz-student-Gotovina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0"/>
            <a:ext cx="4300537" cy="57340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Bozidar\My Documents\Merz-Prezentacija\B27-BEC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13" y="304800"/>
            <a:ext cx="425608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572000" y="4267200"/>
            <a:ext cx="4572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Bečka katedrala</a:t>
            </a:r>
            <a:endParaRPr lang="hr-HR" sz="44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Bozidar\My Documents\Merz-Prezentacija\B26-BEC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"/>
            <a:ext cx="42576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0" y="2781300"/>
            <a:ext cx="45720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3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Unutrašnjost bečke katedrale podsjeća na duboki duhovni život koji je Ivan nastavio voditi nakon rata</a:t>
            </a:r>
            <a:endParaRPr lang="hr-HR" sz="32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Bozidar\My Documents\Merz-Prezentacija\B28-Bec-Hrvatsk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28600"/>
            <a:ext cx="5943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0" y="5059363"/>
            <a:ext cx="914400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Članovi studentskog katoličkog društva “Hrvatska” u Beču</a:t>
            </a:r>
          </a:p>
          <a:p>
            <a:pPr algn="ctr"/>
            <a:r>
              <a:rPr lang="hr-HR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(Ivan u gornjem redu, drugi zdesna)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533400" y="1143000"/>
            <a:ext cx="80772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  <a:defRPr/>
            </a:pPr>
            <a:r>
              <a:rPr lang="hr-HR" sz="54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STUDIJ U PARIZU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0" y="299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4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1920.-1922.</a:t>
            </a:r>
            <a:endParaRPr lang="hr-HR" sz="4400" b="1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utoUpdateAnimBg="0"/>
      <p:bldP spid="58371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Bozidar\My Documents\My Pictures\Pariz prav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228600"/>
            <a:ext cx="8610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5303838"/>
            <a:ext cx="91440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Dvogodišnji studij u Parizu usavršio je Ivanovu intelektualnu i duhovnu formaciju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Bozidar\My Documents\Merz-Prezentacija\P1-PARIZ1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"/>
            <a:ext cx="438308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0" y="2708275"/>
            <a:ext cx="472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Ivan – pariški student, u bijelom odijelu s kravatom</a:t>
            </a:r>
          </a:p>
          <a:p>
            <a:pPr algn="ctr">
              <a:spcBef>
                <a:spcPct val="50000"/>
              </a:spcBef>
            </a:pPr>
            <a:r>
              <a:rPr lang="hr-HR" sz="3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1920.-1922.</a:t>
            </a:r>
          </a:p>
          <a:p>
            <a:pPr algn="ctr">
              <a:spcBef>
                <a:spcPct val="50000"/>
              </a:spcBef>
            </a:pPr>
            <a:r>
              <a:rPr lang="hr-HR" sz="20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(Ova se kravata do danas sačuvala i nalazi se u njegovom muzeju u Zagrebu.)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Bozidar\My Documents\Merz-Prezentacija\A1-BL iz zra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228600"/>
            <a:ext cx="8610600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495550" y="6096000"/>
            <a:ext cx="4152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4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Banja Luka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0" y="736600"/>
            <a:ext cx="91440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0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Ivan piše majci iz Pariza:</a:t>
            </a:r>
          </a:p>
          <a:p>
            <a:pPr algn="ctr">
              <a:spcBef>
                <a:spcPct val="50000"/>
              </a:spcBef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“Znadeš da me je život na sveučilištu u Beču, onda rat, studij i napokon Lurd potpuno uvjerio u istinitost katoličke vjere i zato se cijeli moj život kreće oko Krista Gospodina.”</a:t>
            </a:r>
          </a:p>
          <a:p>
            <a:pPr algn="ctr">
              <a:spcBef>
                <a:spcPct val="50000"/>
              </a:spcBef>
            </a:pPr>
            <a:r>
              <a:rPr lang="hr-HR" sz="40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(20.X.1921.)</a:t>
            </a:r>
            <a:endParaRPr lang="hr-HR" sz="4000" b="1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Bozidar\My Documents\Merz-Prezentacija\P2-PARIZ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228600"/>
            <a:ext cx="42084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0" y="1646238"/>
            <a:ext cx="914400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“Katolička vjera je moje životno zvanje!”</a:t>
            </a:r>
            <a:endParaRPr lang="hr-HR" sz="40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hr-HR" sz="40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Pisao je Ivan svojoj majci prije povratka u domovinu sa studija iz Pariza. Taj je svoj duhovni poziv Ivan ostvario u potpunosti.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Bozidar\My Documents\Merz-Prezentacija\P3-Pariz-studen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23850"/>
            <a:ext cx="4962525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3429000"/>
            <a:ext cx="39624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36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Hrvatski studenti u Parizu</a:t>
            </a:r>
          </a:p>
          <a:p>
            <a:pPr algn="ctr">
              <a:spcBef>
                <a:spcPct val="50000"/>
              </a:spcBef>
              <a:defRPr/>
            </a:pPr>
            <a:r>
              <a:rPr lang="hr-HR" sz="32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(Ivan u donjem redu, prvi slijeva)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Bozidar\My Documents\Merz-Prezentacija\P4-PARIZ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407828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4572000" y="4191000"/>
            <a:ext cx="4572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Pariška katedrala</a:t>
            </a:r>
          </a:p>
          <a:p>
            <a:pPr algn="ctr"/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Notre Dame</a:t>
            </a:r>
            <a:endParaRPr lang="hr-HR" sz="40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Bozidar\My Documents\Merz-Prezentacija\P5-PARIZ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6700"/>
            <a:ext cx="418306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0" y="3657600"/>
            <a:ext cx="45720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Bazilika</a:t>
            </a:r>
          </a:p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Srca Isusova </a:t>
            </a:r>
          </a:p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na Montmartre-u </a:t>
            </a:r>
          </a:p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– jedan od simbola Pariza</a:t>
            </a:r>
            <a:endParaRPr lang="hr-HR" sz="32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7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hr-HR" sz="5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Treći dio života:</a:t>
            </a:r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hr-HR" sz="5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PROFESOR I APOSTOL SVETA ŽIVOTA U ZAGREBU</a:t>
            </a:r>
            <a:endParaRPr lang="hr-HR" sz="440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981200" y="5445125"/>
            <a:ext cx="518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4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1922.-1928.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utoUpdateAnimBg="0"/>
      <p:bldP spid="67587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Bozidar\My Documents\Merz-Prezentacija\Z1-ZAGREB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304800"/>
            <a:ext cx="84582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0" y="61563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Zagreb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Bozidar\My Documents\My Pictures\Merzov stan Z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825" y="228600"/>
            <a:ext cx="7372350" cy="4930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0" y="5105400"/>
            <a:ext cx="9144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Starčevićev dom u Zagrebu</a:t>
            </a:r>
          </a:p>
          <a:p>
            <a:pPr algn="ctr">
              <a:defRPr/>
            </a:pP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(nasuprot Glavnog željezničkog kolodvora).</a:t>
            </a:r>
          </a:p>
          <a:p>
            <a:pPr algn="ctr">
              <a:defRPr/>
            </a:pPr>
            <a:r>
              <a:rPr lang="hr-HR" sz="28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U njemu je na 2. katu lijevo (tri prozora) stanovao Ivan sa svojim roditeljima.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Bozidar\My Documents\Merz-Prezentacija\Z4-Kapt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7200"/>
            <a:ext cx="43338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0" y="2852738"/>
            <a:ext cx="45720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Zgrada Nadbiskupske gimnazije kraj katedrale u Zagrebu gdje je Ivan službovao kao profesor. </a:t>
            </a:r>
          </a:p>
          <a:p>
            <a:pPr algn="ctr"/>
            <a:r>
              <a:rPr lang="hr-HR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(Danas je to Bogoslovsko sjemenište.)</a:t>
            </a:r>
            <a:endParaRPr lang="hr-HR" sz="2000" b="1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Bozidar\My Documents\Merz-Prezentacija\A2-BL panora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609600"/>
            <a:ext cx="8458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33400" y="5105400"/>
            <a:ext cx="82296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4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Banja Luka</a:t>
            </a:r>
          </a:p>
          <a:p>
            <a:pPr algn="ctr"/>
            <a:r>
              <a:rPr lang="hr-HR" sz="44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mjesto rođenja Ivana Merza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Bozidar\My Documents\Merz-Prezentacija\Z12-Sob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" y="228600"/>
            <a:ext cx="760095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0" y="6149975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Unutrašnjost Ivanove sobe u Zagrebu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Bozidar\My Documents\Merz-Prezentacija\Z14-Krev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04800"/>
            <a:ext cx="45148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0" y="3657600"/>
            <a:ext cx="45720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Ivanov krevet.</a:t>
            </a:r>
          </a:p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 kutu kip Gospe Lurdske. Iznad kreveta slika sv. Male Terezije</a:t>
            </a:r>
            <a:endParaRPr lang="hr-HR" sz="32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C4C2C-E321-41EC-AFF2-A8515D763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2403698"/>
          </a:xfrm>
        </p:spPr>
        <p:txBody>
          <a:bodyPr/>
          <a:lstStyle/>
          <a:p>
            <a:r>
              <a:rPr lang="hr-HR" sz="5400" dirty="0">
                <a:solidFill>
                  <a:srgbClr val="00009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SOBA  </a:t>
            </a:r>
            <a:br>
              <a:rPr lang="hr-HR" sz="5400" dirty="0">
                <a:solidFill>
                  <a:srgbClr val="00009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hr-HR" sz="5400" dirty="0">
                <a:solidFill>
                  <a:srgbClr val="000099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BL. IVANA MERZA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686C2-1C18-4B6C-9E35-11293A1C38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sz="7200" b="1" dirty="0">
                <a:solidFill>
                  <a:srgbClr val="FF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DANAS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797856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87828-02BE-4095-9F29-DF728D719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4" y="961402"/>
            <a:ext cx="7678041" cy="50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683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C7684-9148-47B4-A4E9-675B7E839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16" y="1111989"/>
            <a:ext cx="8473556" cy="462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422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E2561-C0FB-45F2-97AA-C1C9D281A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8" y="1052736"/>
            <a:ext cx="846440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874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C4E9CB-19C8-42AF-AE0E-4078315CE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820" y="185420"/>
            <a:ext cx="3642360" cy="648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827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C3FFB-BC5F-44E2-93E1-FC7D3EC22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6" y="0"/>
            <a:ext cx="810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221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Bozidar\My Documents\Merz-Prezentacija\Z3-Profes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9100"/>
            <a:ext cx="4648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800600" y="4114800"/>
            <a:ext cx="4343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Ivan – mladi profesor u Zagrebu</a:t>
            </a:r>
            <a:endParaRPr lang="hr-HR" sz="32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Bozidar\My Documents\Merz-Prezentacija\Z6-HKOS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0"/>
            <a:ext cx="8189912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0" y="5013325"/>
            <a:ext cx="9144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Ivan (u sredini donjeg reda) izabran za predsjednika Hrvatskog katoličkog omladinskog saveza (HKOS) koji se 1923. g. spojio s Hrvatskim Orlovskom Savezom.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Bozidar\My Documents\Merz-Prezentacija\A3-Hansi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04800"/>
            <a:ext cx="3960812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643438" y="3276600"/>
            <a:ext cx="4500562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4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Blaženi Ivan  rođen je</a:t>
            </a:r>
            <a:endParaRPr lang="hr-HR" sz="44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hr-HR" sz="54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16. XII. 1896. 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C:\Documents and Settings\Bozidar\My Documents\Merz-Prezentacija\Z7-HKOS-2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90800" y="228600"/>
            <a:ext cx="3944938" cy="6400800"/>
          </a:xfrm>
          <a:noFill/>
          <a:ln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6250"/>
            <a:ext cx="9144000" cy="5619750"/>
          </a:xfrm>
        </p:spPr>
        <p:txBody>
          <a:bodyPr/>
          <a:lstStyle/>
          <a:p>
            <a:pPr algn="ctr">
              <a:buFontTx/>
              <a:buNone/>
            </a:pPr>
            <a:r>
              <a:rPr lang="hr-HR"/>
              <a:t>	</a:t>
            </a:r>
          </a:p>
          <a:p>
            <a:pPr algn="ctr">
              <a:buFontTx/>
              <a:buNone/>
            </a:pPr>
            <a:r>
              <a:rPr lang="hr-HR" b="1">
                <a:solidFill>
                  <a:schemeClr val="accent2"/>
                </a:solidFill>
                <a:latin typeface="Arial" charset="0"/>
              </a:rPr>
              <a:t>Sav svoj apostolski rad kao angažirani katolički laik bl. Ivan Merz je ugradio u Orlovsku katoličku organizaciju u kojoj je vršio službu idejnog vođe i tajnika.</a:t>
            </a:r>
            <a:r>
              <a:rPr lang="hr-HR" b="1">
                <a:solidFill>
                  <a:srgbClr val="CC0000"/>
                </a:solidFill>
                <a:latin typeface="Arial" charset="0"/>
              </a:rPr>
              <a:t> </a:t>
            </a:r>
          </a:p>
          <a:p>
            <a:pPr algn="ctr">
              <a:buFontTx/>
              <a:buNone/>
            </a:pPr>
            <a:r>
              <a:rPr lang="hr-HR" b="1">
                <a:solidFill>
                  <a:srgbClr val="CC0000"/>
                </a:solidFill>
                <a:latin typeface="Arial" charset="0"/>
              </a:rPr>
              <a:t>Toj je organizaciji dao geslo:</a:t>
            </a:r>
          </a:p>
          <a:p>
            <a:pPr algn="ctr">
              <a:buFontTx/>
              <a:buNone/>
            </a:pPr>
            <a:r>
              <a:rPr lang="hr-HR" sz="4400" b="1">
                <a:solidFill>
                  <a:srgbClr val="CC0000"/>
                </a:solidFill>
                <a:latin typeface="Arial Narrow" pitchFamily="34" charset="0"/>
              </a:rPr>
              <a:t>ŽRTVA – EUHARISTIJA – APOSTOLAT</a:t>
            </a:r>
          </a:p>
          <a:p>
            <a:pPr algn="ctr">
              <a:buFontTx/>
              <a:buNone/>
            </a:pPr>
            <a:r>
              <a:rPr lang="hr-HR" b="1">
                <a:solidFill>
                  <a:srgbClr val="CC0000"/>
                </a:solidFill>
                <a:latin typeface="Arial" charset="0"/>
              </a:rPr>
              <a:t>Po njemu su živjele tisuće hrvatskih mladića i djevojaka, članova Orlovstva.</a:t>
            </a:r>
          </a:p>
          <a:p>
            <a:pPr algn="ctr"/>
            <a:endParaRPr lang="it-IT" b="1">
              <a:solidFill>
                <a:srgbClr val="CC000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20713"/>
            <a:ext cx="7772400" cy="5475287"/>
          </a:xfrm>
        </p:spPr>
        <p:txBody>
          <a:bodyPr/>
          <a:lstStyle/>
          <a:p>
            <a:pPr algn="ctr">
              <a:buFontTx/>
              <a:buNone/>
            </a:pPr>
            <a:r>
              <a:rPr lang="hr-HR" sz="4800">
                <a:solidFill>
                  <a:srgbClr val="CC0000"/>
                </a:solidFill>
              </a:rPr>
              <a:t>	  	     </a:t>
            </a:r>
            <a:r>
              <a:rPr lang="hr-HR" sz="4400" b="1">
                <a:solidFill>
                  <a:srgbClr val="CC0000"/>
                </a:solidFill>
                <a:latin typeface="Arial" charset="0"/>
              </a:rPr>
              <a:t>Poslušan Kristovu    	    	  Namjesniku u Rimu          	        Bl. Ivan je uveo 			     KATOLIČKU  AKCIJU      u Hrvatsku koju je u cijeloj Katoličkoj Crkvi pokrenuo Papa Pijo XI.</a:t>
            </a:r>
            <a:endParaRPr lang="it-IT" sz="4400" b="1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282628" name="Picture 4" descr="Papa Pio X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60350"/>
            <a:ext cx="2095500" cy="25781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Bozidar\My Documents\Merz-Prezentacija\Z28-KAC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" y="228600"/>
            <a:ext cx="7486650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0" y="5303838"/>
            <a:ext cx="91440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Orlovsko društvo “Kačić” u Bazilici Srca Isusova u Zagrebu koje je Ivan često posjećivao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Bozidar\My Documents\Merz-Prezentacija\Z29-maric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47466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5029200" y="0"/>
            <a:ext cx="4114800" cy="669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Službenica Božja</a:t>
            </a:r>
          </a:p>
          <a:p>
            <a:pPr algn="ctr"/>
            <a:r>
              <a:rPr lang="hr-HR"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MARICA STANKOVIĆ</a:t>
            </a:r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hr-HR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apostol ženske mladeži i </a:t>
            </a:r>
            <a:r>
              <a:rPr lang="hr-HR" sz="20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hrvatska mučenica</a:t>
            </a:r>
            <a:endParaRPr lang="hr-HR" sz="20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/>
            <a:r>
              <a:rPr lang="hr-HR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1900. – 1957.</a:t>
            </a:r>
            <a:r>
              <a:rPr lang="hr-HR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hr-HR" sz="16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Kao bliska suradnica </a:t>
            </a:r>
            <a:r>
              <a:rPr lang="hr-HR" sz="16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bl. </a:t>
            </a:r>
            <a:r>
              <a:rPr lang="hr-HR" sz="16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Ivana Merza ostvarila je njegovu ideju: osnovala </a:t>
            </a:r>
            <a:r>
              <a:rPr lang="hr-HR" sz="16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je </a:t>
            </a:r>
            <a:r>
              <a:rPr lang="hr-HR" sz="16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svjetovni institut “Suradnica Krista Kralja”.</a:t>
            </a:r>
          </a:p>
          <a:p>
            <a:pPr algn="ctr">
              <a:spcBef>
                <a:spcPct val="50000"/>
              </a:spcBef>
            </a:pPr>
            <a:r>
              <a:rPr lang="hr-HR" sz="18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Za svoje zasluge dobila je od Pape Pija XII. 1943. visoko crkveno odlikovanje              “PRO ECCLESIA ET PONTIFICE”.</a:t>
            </a:r>
          </a:p>
          <a:p>
            <a:pPr algn="ctr">
              <a:spcBef>
                <a:spcPct val="50000"/>
              </a:spcBef>
            </a:pPr>
            <a:r>
              <a:rPr lang="hr-HR" sz="16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Osuđena na montiranom komunističkom procesu provela je pet godina u logoru (1947.-1952.). Umire od posljedica robije na glasu svetosti 1957. Postupak za njeno proglašenje blaženom započeo je 2006.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Documents and Settings\Bozidar\My Documents\Merz-Prezentacija\Z18-GMG-SV VRA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77800"/>
            <a:ext cx="4557713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0" y="3429000"/>
            <a:ext cx="43434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Rim – prema kojemu je bio neprestano  upravljen um i srce bl. Ivana Merza</a:t>
            </a:r>
            <a:endParaRPr lang="hr-HR" sz="32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Bozidar\My Documents\Merz-Prezentacija\Z19-Orlovi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25" y="304800"/>
            <a:ext cx="43973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4572000" y="1773238"/>
            <a:ext cx="45720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Hodočašće u Rim članova katoličke Orlovske organizacije za Svetu jubilarnu godinu 1925. </a:t>
            </a:r>
            <a:r>
              <a:rPr lang="hr-H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Organizirao ga je bl. Ivan </a:t>
            </a:r>
            <a:r>
              <a:rPr lang="hr-HR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(prvi zdesna)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Documents and Settings\Bozidar\My Documents\Merz-Prezentacija\Z21-S Foreticem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04800"/>
            <a:ext cx="38830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0" y="4267200"/>
            <a:ext cx="45720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Bl. Ivan s</a:t>
            </a:r>
          </a:p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o. Brunom Foretićem D.I.</a:t>
            </a:r>
          </a:p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 Rimu 1925. g.</a:t>
            </a:r>
            <a:endParaRPr lang="hr-HR" sz="32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Documents and Settings\Bozidar\My Documents\Merz-Prezentacija\Z23-Orlovi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3" y="228600"/>
            <a:ext cx="81819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0" y="591185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Hrvatski katolički Orlovi ulaze u Baziliku   sv. Petra u Rimu za Jubilarne Godine 1925.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ocuments and Settings\Bozidar\My Documents\Merz-Prezentacija\Z24-Faksimil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9550"/>
            <a:ext cx="4105275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0" y="188913"/>
            <a:ext cx="4572000" cy="636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Faksimil rukopisa bl. Ivana Merza o njegovom shvaćanju Crkve i Pape. Odgovor na pitanje jedne ankete:</a:t>
            </a:r>
          </a:p>
          <a:p>
            <a:pPr algn="ctr"/>
            <a:endParaRPr lang="hr-HR" sz="20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/>
            <a:r>
              <a:rPr lang="hr-HR" sz="18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Zašto ljubim Katoličku Crkvu </a:t>
            </a:r>
          </a:p>
          <a:p>
            <a:pPr algn="ctr"/>
            <a:r>
              <a:rPr lang="hr-HR" sz="18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 Sv. Oca Papu?</a:t>
            </a:r>
          </a:p>
          <a:p>
            <a:pPr algn="ctr"/>
            <a:endParaRPr lang="hr-HR" sz="1800" b="1" i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/>
            <a:r>
              <a:rPr lang="hr-HR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“Jer u njoj vidim jasnu sliku preljbuljenog Spasitelja i Boga Isusa sa svim njegovim savršenstvima, a u Sv.Ocu Papi pod prilikama čovjeka vidim Boga svoga i Gospoda svoga.”</a:t>
            </a:r>
          </a:p>
          <a:p>
            <a:pPr algn="ctr"/>
            <a:endParaRPr lang="hr-HR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/>
            <a:endParaRPr lang="hr-HR" sz="18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Bozidar\My Documents\Merz-Prezentacija\A3-Roditelji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60350"/>
            <a:ext cx="394176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2781300"/>
            <a:ext cx="50038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Roditelji </a:t>
            </a:r>
            <a:endParaRPr lang="hr-HR" sz="44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hr-HR" sz="36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Ivana Merza</a:t>
            </a:r>
          </a:p>
          <a:p>
            <a:pPr algn="ctr">
              <a:spcBef>
                <a:spcPct val="50000"/>
              </a:spcBef>
            </a:pPr>
            <a:r>
              <a:rPr lang="hr-HR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Mavro i Terezija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C:\Documents and Settings\Bozidar\My Documents\Merz-Prezentacija\Z16-Tajnik HOS-a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7400" y="381000"/>
            <a:ext cx="5046663" cy="6019800"/>
          </a:xfrm>
          <a:noFill/>
          <a:ln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0" y="4267200"/>
            <a:ext cx="45720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Bazilika Srca Isusova u Zagrebu, u Palmotićevoj ulici</a:t>
            </a:r>
            <a:endParaRPr lang="hr-HR" sz="32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pic>
        <p:nvPicPr>
          <p:cNvPr id="69637" name="Picture 5" descr="Bazilika S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88913"/>
            <a:ext cx="4254500" cy="6502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Bozidar\My Documents\Merz-Prezentacija\Z9-Bazilika unut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04800"/>
            <a:ext cx="85725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0" y="5297488"/>
            <a:ext cx="91440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Unutrašnjost Bazilike Srca Isusova koja je bila središte duhovnog života Ivana Merza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Bozidar\My Documents\Merz-Prezentacija\Z10-Bazil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2700" y="152400"/>
            <a:ext cx="657860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0" y="5484813"/>
            <a:ext cx="91440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Ivanov francusko-latinski misal iz kojega je svakodnevno s ovoga mjesta u Bazilici sudjelovao u sv. misi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81000" y="4724400"/>
            <a:ext cx="83820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Članovi Marijine kongregacije iz Zagreba na liturgijskom izletu u trapističkom samostanu u Rajhenburgu (Slo).</a:t>
            </a:r>
            <a:r>
              <a:rPr lang="hr-HR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hr-HR" sz="20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Blaženi</a:t>
            </a:r>
            <a:r>
              <a:rPr lang="hr-HR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hr-HR" sz="20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Ivan u prvom redu drugi zdesna. </a:t>
            </a:r>
          </a:p>
          <a:p>
            <a:pPr algn="ctr"/>
            <a:r>
              <a:rPr lang="hr-HR" sz="20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Prvi slijeva </a:t>
            </a:r>
            <a:r>
              <a:rPr lang="hr-HR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Franjo Šeper</a:t>
            </a:r>
            <a:r>
              <a:rPr lang="hr-HR" sz="20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, tada maturant, kasnije zagrebački nadbiskup i kardinal koji je pokrenuo proces za proglašenje Ivana Merza blaženim.</a:t>
            </a:r>
          </a:p>
        </p:txBody>
      </p:sp>
      <p:pic>
        <p:nvPicPr>
          <p:cNvPr id="81924" name="Picture 4" descr="C:\Documents and Settings\Tajnica\Desktop\untit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0"/>
            <a:ext cx="7239000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Bozidar\My Documents\Merz-Prezentacija\Z25-Lu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0500"/>
            <a:ext cx="41751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4572000" y="3048000"/>
            <a:ext cx="43434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Marijansko svetište Lurd kamo je Ivan hodočastio i koje je imalo veliki utjecaj na njegov duhovni život.</a:t>
            </a:r>
            <a:endParaRPr lang="hr-HR" sz="320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6613"/>
            <a:ext cx="7486650" cy="5259387"/>
          </a:xfrm>
        </p:spPr>
        <p:txBody>
          <a:bodyPr/>
          <a:lstStyle/>
          <a:p>
            <a:pPr algn="ctr">
              <a:buFontTx/>
              <a:buNone/>
            </a:pPr>
            <a:r>
              <a:rPr lang="hr-HR" sz="4400">
                <a:solidFill>
                  <a:schemeClr val="accent2"/>
                </a:solidFill>
                <a:latin typeface="Arial" charset="0"/>
              </a:rPr>
              <a:t>  </a:t>
            </a:r>
          </a:p>
          <a:p>
            <a:pPr algn="ctr">
              <a:buFontTx/>
              <a:buNone/>
            </a:pPr>
            <a:r>
              <a:rPr lang="hr-HR" sz="4400">
                <a:solidFill>
                  <a:schemeClr val="accent2"/>
                </a:solidFill>
                <a:latin typeface="Arial" charset="0"/>
              </a:rPr>
              <a:t>“U Lurdu sam naučio što je to krunica i ona će mi uz Euharistiju biti odsada najvjerniji prijatelj do groba.”</a:t>
            </a:r>
          </a:p>
          <a:p>
            <a:pPr algn="r">
              <a:buFontTx/>
              <a:buNone/>
            </a:pPr>
            <a:r>
              <a:rPr lang="hr-HR" i="1"/>
              <a:t>Iz Ivanova pisma jednom prijatelju</a:t>
            </a:r>
            <a:endParaRPr lang="it-IT" i="1"/>
          </a:p>
        </p:txBody>
      </p:sp>
    </p:spTree>
  </p:cSld>
  <p:clrMapOvr>
    <a:masterClrMapping/>
  </p:clrMapOvr>
  <p:transition spd="slow">
    <p:wipe dir="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Documents and Settings\Bozidar\My Documents\My Pictures\Lurd prav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" y="152400"/>
            <a:ext cx="7600950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0" y="627856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32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Spilja Gospinih ukazanja u Lurdu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0" y="4365625"/>
            <a:ext cx="914400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Bivša bolnica u središtu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Zagrebu, 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ul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.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Ra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č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koga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,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 u kojoj je umro bl. Ivan Merz. Bolesni</a:t>
            </a:r>
            <a:r>
              <a:rPr lang="hr-HR"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č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ka soba mu je bila na prvom katu (ozna</a:t>
            </a:r>
            <a:r>
              <a:rPr lang="hr-HR"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č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ena krugom).                 Danas je u ovoj zgradi Osnovna škola koja od 1993. godine nosi naziv 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“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Dr. Ivan Merz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”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.</a:t>
            </a:r>
            <a:r>
              <a:rPr lang="hr-H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</a:p>
        </p:txBody>
      </p:sp>
      <p:pic>
        <p:nvPicPr>
          <p:cNvPr id="91140" name="Picture 4" descr="C:\Documents and Settings\Tajnica\Desktop\untit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28600"/>
            <a:ext cx="6821487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Documents and Settings\Bozidar\My Documents\Merz-Prezentacija\Z32-Odar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04813"/>
            <a:ext cx="7108825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0" y="5013325"/>
            <a:ext cx="91440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Blaženi Ivan Merz na odru.</a:t>
            </a:r>
          </a:p>
          <a:p>
            <a:pPr algn="ctr"/>
            <a:r>
              <a:rPr lang="hr-H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Umro je 10. svibnja 1928. u 32. godini života.</a:t>
            </a:r>
          </a:p>
          <a:p>
            <a:pPr algn="ctr"/>
            <a:r>
              <a:rPr lang="hr-HR" sz="28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Umirući prikazao je svoj život kao žrtvu Bogu za hrvatsku mladež.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8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3221</TotalTime>
  <Words>3656</Words>
  <Application>Microsoft Office PowerPoint</Application>
  <PresentationFormat>On-screen Show (4:3)</PresentationFormat>
  <Paragraphs>405</Paragraphs>
  <Slides>187</Slides>
  <Notes>141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187</vt:i4>
      </vt:variant>
    </vt:vector>
  </HeadingPairs>
  <TitlesOfParts>
    <vt:vector size="196" baseType="lpstr">
      <vt:lpstr>Arial</vt:lpstr>
      <vt:lpstr>Arial Narrow</vt:lpstr>
      <vt:lpstr>Arial Rounded MT Bold</vt:lpstr>
      <vt:lpstr>Calibri</vt:lpstr>
      <vt:lpstr>Tahoma</vt:lpstr>
      <vt:lpstr>Times New Roman</vt:lpstr>
      <vt:lpstr>Verdana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SOBA   BL. IVANA MERZA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Novo priznanje  s v e t o s t i bl. Ivana Merza 2007.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Štovanje bl. Ivana Merza širi se po svijetu. Došlo je čak do Filipina gdje su ga mladi otkrili preko Interneta i za njega su se oduševili. Na slici filipinski vice-postulator bl. I. Merza, prof. Dave Ceasar dela Cruz.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Vlč. Ivan Flores blagoslivlje sliku bl. Ivana Merza koja je postavljena          u crkvi                  na javno štovanje.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SABRANA  DJELA  IVANA MERZA  </vt:lpstr>
      <vt:lpstr>PowerPoint Presentation</vt:lpstr>
      <vt:lpstr>PowerPoint Presentation</vt:lpstr>
      <vt:lpstr>PowerPoint Presentation</vt:lpstr>
      <vt:lpstr>Za upoznavanje bl. Ivana Merza preporučamo ove publikacije:</vt:lpstr>
      <vt:lpstr>PowerPoint Presentation</vt:lpstr>
      <vt:lpstr>MOLITVA  koju je Papa Ivan Pavao II. molio na dan beatifikacije   bl. Ivana Merza u Banjoj Luci, 22. Lipnja 2003. </vt:lpstr>
      <vt:lpstr>PowerPoint Presentation</vt:lpstr>
      <vt:lpstr>PowerPoint Presentation</vt:lpstr>
    </vt:vector>
  </TitlesOfParts>
  <Company>Postulatura bl. Ivana Merza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Tajnica</dc:creator>
  <cp:lastModifiedBy>Božidar N. HKS</cp:lastModifiedBy>
  <cp:revision>193</cp:revision>
  <dcterms:created xsi:type="dcterms:W3CDTF">2005-01-28T08:25:34Z</dcterms:created>
  <dcterms:modified xsi:type="dcterms:W3CDTF">2021-03-17T19:08:07Z</dcterms:modified>
</cp:coreProperties>
</file>